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1" r:id="rId2"/>
    <p:sldMasterId id="2147483653" r:id="rId3"/>
    <p:sldMasterId id="2147483657" r:id="rId4"/>
  </p:sldMasterIdLst>
  <p:notesMasterIdLst>
    <p:notesMasterId r:id="rId35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5" r:id="rId13"/>
    <p:sldId id="264" r:id="rId14"/>
    <p:sldId id="266" r:id="rId15"/>
    <p:sldId id="267" r:id="rId16"/>
    <p:sldId id="268" r:id="rId17"/>
    <p:sldId id="269" r:id="rId18"/>
    <p:sldId id="302" r:id="rId19"/>
    <p:sldId id="303" r:id="rId20"/>
    <p:sldId id="304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12192000" cy="6858000"/>
  <p:notesSz cx="6858000" cy="12192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Lato" panose="020F0502020204030203" pitchFamily="34" charset="0"/>
      <p:regular r:id="rId40"/>
      <p:bold r:id="rId41"/>
      <p:italic r:id="rId42"/>
      <p:boldItalic r:id="rId43"/>
    </p:embeddedFont>
    <p:embeddedFont>
      <p:font typeface="Noto Sans" panose="020B0502040504020204" pitchFamily="34" charset="0"/>
      <p:regular r:id="rId44"/>
      <p:bold r:id="rId45"/>
      <p:italic r:id="rId46"/>
      <p:boldItalic r:id="rId47"/>
    </p:embeddedFont>
    <p:embeddedFont>
      <p:font typeface="Open Sans" panose="020B0606030504020204" pitchFamily="34" charset="0"/>
      <p:regular r:id="rId48"/>
      <p:bold r:id="rId49"/>
      <p:italic r:id="rId50"/>
      <p:boldItalic r:id="rId51"/>
    </p:embeddedFont>
    <p:embeddedFont>
      <p:font typeface="Roboto Medium" panose="02000000000000000000" pitchFamily="2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6" roundtripDataSignature="AMtx7mgpuzeOnh5KEdOlWZWAEO+Mr3YJP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ijana Todosijevic" initials="" lastIdx="1" clrIdx="0"/>
  <p:cmAuthor id="1" name="Davide Vaghetti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53A92D-6205-48B9-B3D0-871684E8BCE4}">
  <a:tblStyle styleId="{A653A92D-6205-48B9-B3D0-871684E8BCE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>
          <a:top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bottom>
        </a:tcBdr>
      </a:tcStyle>
    </a:band1H>
    <a:band2H>
      <a:tcTxStyle/>
      <a:tcStyle>
        <a:tcBdr/>
      </a:tcStyle>
    </a:band2H>
    <a:band1V>
      <a:tcTxStyle/>
      <a:tcStyle>
        <a:tcBdr>
          <a:lef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1V>
    <a:band2V>
      <a:tcTxStyle/>
      <a:tcStyle>
        <a:tcBdr>
          <a:lef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</a:tcBdr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5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0774" autoAdjust="0"/>
  </p:normalViewPr>
  <p:slideViewPr>
    <p:cSldViewPr snapToGrid="0">
      <p:cViewPr varScale="1">
        <p:scale>
          <a:sx n="114" d="100"/>
          <a:sy n="114" d="100"/>
        </p:scale>
        <p:origin x="2058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4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customschemas.google.com/relationships/presentationmetadata" Target="metadata"/><Relationship Id="rId8" Type="http://schemas.openxmlformats.org/officeDocument/2006/relationships/slide" Target="slides/slide4.xml"/><Relationship Id="rId51" Type="http://schemas.openxmlformats.org/officeDocument/2006/relationships/font" Target="fonts/font16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commentAuthors" Target="commentAuthor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f52d4be456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2f52d4be456_1_1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g2f52d4be456_1_1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52d4be456_1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g2f52d4be456_1_12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8" name="Google Shape;178;g2f52d4be456_1_124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f52d4be456_1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524000"/>
            <a:ext cx="54864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g2f52d4be456_1_139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" name="Google Shape;195;g2f52d4be456_1_139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f52d4be456_1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524000"/>
            <a:ext cx="54864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2f52d4be456_1_146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3" name="Google Shape;203;g2f52d4be456_1_146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f52d4be456_1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524000"/>
            <a:ext cx="54864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g2f52d4be456_1_153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1" name="Google Shape;211;g2f52d4be456_1_153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fbf3bb6a5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524000"/>
            <a:ext cx="54864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g2fbf3bb6a53_1_7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</p:txBody>
      </p:sp>
      <p:sp>
        <p:nvSpPr>
          <p:cNvPr id="219" name="Google Shape;219;g2fbf3bb6a53_1_7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fbf3bb6a5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g2fbf3bb6a53_1_7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</p:txBody>
      </p:sp>
      <p:sp>
        <p:nvSpPr>
          <p:cNvPr id="219" name="Google Shape;219;g2fbf3bb6a53_1_7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12142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fbf3bb6a5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g2fbf3bb6a53_1_7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</p:txBody>
      </p:sp>
      <p:sp>
        <p:nvSpPr>
          <p:cNvPr id="219" name="Google Shape;219;g2fbf3bb6a53_1_7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8845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fbf3bb6a5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g2fbf3bb6a53_1_7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</p:txBody>
      </p:sp>
      <p:sp>
        <p:nvSpPr>
          <p:cNvPr id="219" name="Google Shape;219;g2fbf3bb6a53_1_7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5681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f52d4be456_1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" name="Google Shape;226;g2f52d4be456_1_167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7" name="Google Shape;227;g2f52d4be456_1_167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52d4be456_1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9" name="Google Shape;249;g2f52d4be456_1_189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0" name="Google Shape;250;g2f52d4be456_1_189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f52d4be456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447800" y="2032000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g2f52d4be456_1_44:notes"/>
          <p:cNvSpPr txBox="1">
            <a:spLocks noGrp="1"/>
          </p:cNvSpPr>
          <p:nvPr>
            <p:ph type="body" idx="1"/>
          </p:nvPr>
        </p:nvSpPr>
        <p:spPr>
          <a:xfrm>
            <a:off x="685800" y="7823200"/>
            <a:ext cx="5486400" cy="6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91" name="Google Shape;91;g2f52d4be456_1_44:notes"/>
          <p:cNvSpPr txBox="1">
            <a:spLocks noGrp="1"/>
          </p:cNvSpPr>
          <p:nvPr>
            <p:ph type="sldNum" idx="12"/>
          </p:nvPr>
        </p:nvSpPr>
        <p:spPr>
          <a:xfrm>
            <a:off x="3884613" y="15440379"/>
            <a:ext cx="2971800" cy="81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f52d4be456_1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g2f52d4be456_1_22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6" name="Google Shape;286;g2f52d4be456_1_224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f52d4be456_1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4" name="Google Shape;304;g2f52d4be456_1_242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5" name="Google Shape;305;g2f52d4be456_1_242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f52d4be456_1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6" name="Google Shape;346;g2f52d4be456_1_283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7" name="Google Shape;347;g2f52d4be456_1_283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f52d4be456_1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6" name="Google Shape;366;g2f52d4be456_1_302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7" name="Google Shape;367;g2f52d4be456_1_302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f52d4be456_1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7" name="Google Shape;377;g2f52d4be456_1_312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8" name="Google Shape;378;g2f52d4be456_1_312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52d4be456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5" name="Google Shape;385;g2f52d4be456_1_319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6" name="Google Shape;386;g2f52d4be456_1_319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f52d4be456_1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4" name="Google Shape;394;g2f52d4be456_1_327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200" dirty="0"/>
            </a:br>
            <a:endParaRPr dirty="0"/>
          </a:p>
        </p:txBody>
      </p:sp>
      <p:sp>
        <p:nvSpPr>
          <p:cNvPr id="395" name="Google Shape;395;g2f52d4be456_1_327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f52d4be456_1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7" name="Google Shape;407;g2f52d4be456_1_339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408" name="Google Shape;408;g2f52d4be456_1_339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f52d4be456_1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7" name="Google Shape;467;g2f52d4be456_1_398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8" name="Google Shape;468;g2f52d4be456_1_398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f52d4be456_1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5" name="Google Shape;475;g2f52d4be456_1_40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476" name="Google Shape;476;g2f52d4be456_1_40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f52d4be456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524000"/>
            <a:ext cx="54864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g2f52d4be456_1_7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b="1" dirty="0">
              <a:solidFill>
                <a:srgbClr val="FF00FF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000"/>
              <a:buFont typeface="Calibri"/>
              <a:buNone/>
            </a:pPr>
            <a:endParaRPr dirty="0"/>
          </a:p>
        </p:txBody>
      </p:sp>
      <p:sp>
        <p:nvSpPr>
          <p:cNvPr id="123" name="Google Shape;123;g2f52d4be456_1_75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f52d4be456_1_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524000"/>
            <a:ext cx="54864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4" name="Google Shape;484;g2f52d4be456_1_427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With this we have covered the basic configuration options for Identity and Service Provider. Please move to the next course.</a:t>
            </a:r>
            <a:endParaRPr/>
          </a:p>
        </p:txBody>
      </p:sp>
      <p:sp>
        <p:nvSpPr>
          <p:cNvPr id="485" name="Google Shape;485;g2f52d4be456_1_427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f52d4be456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2f52d4be456_1_83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2" name="Google Shape;132;g2f52d4be456_1_83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f52d4be456_1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524000"/>
            <a:ext cx="54864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f52d4be456_1_91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Calibri"/>
              <a:buNone/>
            </a:pPr>
            <a:endParaRPr dirty="0"/>
          </a:p>
        </p:txBody>
      </p:sp>
      <p:sp>
        <p:nvSpPr>
          <p:cNvPr id="141" name="Google Shape;141;g2f52d4be456_1_91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f52d4be456_1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g2f52d4be456_1_98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9" name="Google Shape;149;g2f52d4be456_1_98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f52d4be456_1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2f52d4be456_1_108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0" name="Google Shape;160;g2f52d4be456_1_108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f52d4be456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524000"/>
            <a:ext cx="54864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2f52d4be456_1_117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g2f52d4be456_1_117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f52d4be456_1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g2f52d4be456_1_132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dirty="0"/>
          </a:p>
        </p:txBody>
      </p:sp>
      <p:sp>
        <p:nvSpPr>
          <p:cNvPr id="187" name="Google Shape;187;g2f52d4be456_1_132:notes"/>
          <p:cNvSpPr txBox="1">
            <a:spLocks noGrp="1"/>
          </p:cNvSpPr>
          <p:nvPr>
            <p:ph type="sldNum" idx="12"/>
          </p:nvPr>
        </p:nvSpPr>
        <p:spPr>
          <a:xfrm>
            <a:off x="3884613" y="11580284"/>
            <a:ext cx="2971800" cy="6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9"/>
          <p:cNvPicPr preferRelativeResize="0"/>
          <p:nvPr/>
        </p:nvPicPr>
        <p:blipFill rotWithShape="1">
          <a:blip r:embed="rId2">
            <a:alphaModFix/>
          </a:blip>
          <a:srcRect l="34639"/>
          <a:stretch/>
        </p:blipFill>
        <p:spPr>
          <a:xfrm>
            <a:off x="10319656" y="0"/>
            <a:ext cx="1872343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9"/>
          <p:cNvPicPr preferRelativeResize="0"/>
          <p:nvPr/>
        </p:nvPicPr>
        <p:blipFill rotWithShape="1">
          <a:blip r:embed="rId3">
            <a:alphaModFix/>
          </a:blip>
          <a:srcRect b="18334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9"/>
          <p:cNvSpPr txBox="1">
            <a:spLocks noGrp="1"/>
          </p:cNvSpPr>
          <p:nvPr>
            <p:ph type="body"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800"/>
              <a:buChar char="•"/>
              <a:defRPr>
                <a:solidFill>
                  <a:srgbClr val="1E4E79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400"/>
              <a:buChar char="•"/>
              <a:defRPr>
                <a:solidFill>
                  <a:srgbClr val="1E4E79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000"/>
              <a:buChar char="•"/>
              <a:defRPr>
                <a:solidFill>
                  <a:srgbClr val="1E4E79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>
                <a:solidFill>
                  <a:srgbClr val="1E4E79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>
                <a:solidFill>
                  <a:srgbClr val="1E4E79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9"/>
          <p:cNvSpPr txBox="1">
            <a:spLocks noGrp="1"/>
          </p:cNvSpPr>
          <p:nvPr>
            <p:ph type="title"/>
          </p:nvPr>
        </p:nvSpPr>
        <p:spPr>
          <a:xfrm>
            <a:off x="998895" y="705164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5081"/>
              </a:buClr>
              <a:buSzPts val="4400"/>
              <a:buFont typeface="Calibri"/>
              <a:buNone/>
              <a:defRPr>
                <a:solidFill>
                  <a:srgbClr val="06508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9"/>
          <p:cNvSpPr/>
          <p:nvPr/>
        </p:nvSpPr>
        <p:spPr>
          <a:xfrm>
            <a:off x="8785191" y="6317559"/>
            <a:ext cx="1532963" cy="3406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35F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3435F"/>
                </a:solidFill>
                <a:latin typeface="Calibri"/>
                <a:ea typeface="Calibri"/>
                <a:cs typeface="Calibri"/>
                <a:sym typeface="Calibri"/>
              </a:rPr>
              <a:t>www.geant.org</a:t>
            </a:r>
            <a:endParaRPr sz="1200" b="0" i="0" u="none" strike="noStrike" cap="none">
              <a:solidFill>
                <a:srgbClr val="03435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position personnalisée">
  <p:cSld name="Disposition personnalisé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2f52d4be456_1_5"/>
          <p:cNvSpPr/>
          <p:nvPr/>
        </p:nvSpPr>
        <p:spPr>
          <a:xfrm>
            <a:off x="0" y="-22301"/>
            <a:ext cx="12032535" cy="6338264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7;g2f52d4be456_1_5"/>
          <p:cNvPicPr preferRelativeResize="0"/>
          <p:nvPr/>
        </p:nvPicPr>
        <p:blipFill rotWithShape="1">
          <a:blip r:embed="rId2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g2f52d4be456_1_5"/>
          <p:cNvSpPr/>
          <p:nvPr/>
        </p:nvSpPr>
        <p:spPr>
          <a:xfrm>
            <a:off x="12754" y="4832211"/>
            <a:ext cx="12179246" cy="2042360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" name="Google Shape;39;g2f52d4be456_1_5"/>
          <p:cNvPicPr preferRelativeResize="0"/>
          <p:nvPr/>
        </p:nvPicPr>
        <p:blipFill rotWithShape="1">
          <a:blip r:embed="rId3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g2f52d4be456_1_5"/>
          <p:cNvSpPr txBox="1">
            <a:spLocks noGrp="1"/>
          </p:cNvSpPr>
          <p:nvPr>
            <p:ph type="title"/>
          </p:nvPr>
        </p:nvSpPr>
        <p:spPr>
          <a:xfrm>
            <a:off x="744354" y="2314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g2f52d4be456_1_5"/>
          <p:cNvSpPr txBox="1">
            <a:spLocks noGrp="1"/>
          </p:cNvSpPr>
          <p:nvPr>
            <p:ph type="body" idx="1"/>
          </p:nvPr>
        </p:nvSpPr>
        <p:spPr>
          <a:xfrm>
            <a:off x="744354" y="2777636"/>
            <a:ext cx="1044439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g2f52d4be456_1_5"/>
          <p:cNvSpPr/>
          <p:nvPr/>
        </p:nvSpPr>
        <p:spPr>
          <a:xfrm>
            <a:off x="11037739" y="5716824"/>
            <a:ext cx="1171195" cy="1171195"/>
          </a:xfrm>
          <a:custGeom>
            <a:avLst/>
            <a:gdLst/>
            <a:ahLst/>
            <a:cxnLst/>
            <a:rect l="l" t="t" r="r" b="b"/>
            <a:pathLst>
              <a:path w="1402596" h="1402596" extrusionOk="0">
                <a:moveTo>
                  <a:pt x="0" y="1402596"/>
                </a:moveTo>
                <a:lnTo>
                  <a:pt x="1402596" y="0"/>
                </a:lnTo>
                <a:lnTo>
                  <a:pt x="1402596" y="1402596"/>
                </a:lnTo>
                <a:lnTo>
                  <a:pt x="0" y="140259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g2f52d4be456_1_5"/>
          <p:cNvSpPr/>
          <p:nvPr/>
        </p:nvSpPr>
        <p:spPr>
          <a:xfrm rot="-2659028">
            <a:off x="10539361" y="5650681"/>
            <a:ext cx="1640667" cy="774393"/>
          </a:xfrm>
          <a:custGeom>
            <a:avLst/>
            <a:gdLst/>
            <a:ahLst/>
            <a:cxnLst/>
            <a:rect l="l" t="t" r="r" b="b"/>
            <a:pathLst>
              <a:path w="1568570" h="780013" extrusionOk="0">
                <a:moveTo>
                  <a:pt x="0" y="780013"/>
                </a:moveTo>
                <a:cubicBezTo>
                  <a:pt x="22577" y="772854"/>
                  <a:pt x="614066" y="457407"/>
                  <a:pt x="805448" y="0"/>
                </a:cubicBezTo>
                <a:cubicBezTo>
                  <a:pt x="1338525" y="651398"/>
                  <a:pt x="1577484" y="756042"/>
                  <a:pt x="1568317" y="756181"/>
                </a:cubicBezTo>
                <a:lnTo>
                  <a:pt x="0" y="780013"/>
                </a:lnTo>
                <a:close/>
              </a:path>
            </a:pathLst>
          </a:custGeom>
          <a:solidFill>
            <a:srgbClr val="303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g2f52d4be456_1_5"/>
          <p:cNvSpPr txBox="1"/>
          <p:nvPr/>
        </p:nvSpPr>
        <p:spPr>
          <a:xfrm>
            <a:off x="11291245" y="6408696"/>
            <a:ext cx="100325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426D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EE426D"/>
                </a:solidFill>
                <a:latin typeface="Calibri"/>
                <a:ea typeface="Calibri"/>
                <a:cs typeface="Calibri"/>
                <a:sym typeface="Calibri"/>
              </a:rPr>
              <a:t>GN5-1</a:t>
            </a:r>
            <a:endParaRPr sz="2000" b="1" i="0" u="none" strike="noStrike" cap="none">
              <a:solidFill>
                <a:srgbClr val="EE42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1_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f52d4be456_1_32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  <a:defRPr sz="2400" b="1" cap="none">
                <a:solidFill>
                  <a:srgbClr val="1F427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2f52d4be456_1_32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g2f52d4be456_1_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52d4be456_1_36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  <a:defRPr sz="2400" b="1" cap="none">
                <a:solidFill>
                  <a:srgbClr val="1F427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g2f52d4be456_1_36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" name="Google Shape;59;g2f52d4be456_1_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g2f52d4be456_1_40"/>
          <p:cNvPicPr preferRelativeResize="0"/>
          <p:nvPr/>
        </p:nvPicPr>
        <p:blipFill rotWithShape="1">
          <a:blip r:embed="rId2">
            <a:alphaModFix/>
          </a:blip>
          <a:srcRect b="18334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g2f52d4be456_1_40"/>
          <p:cNvSpPr txBox="1">
            <a:spLocks noGrp="1"/>
          </p:cNvSpPr>
          <p:nvPr>
            <p:ph type="body" idx="1"/>
          </p:nvPr>
        </p:nvSpPr>
        <p:spPr>
          <a:xfrm>
            <a:off x="449389" y="1567629"/>
            <a:ext cx="10444393" cy="4503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g2f52d4be456_1_40"/>
          <p:cNvSpPr txBox="1">
            <a:spLocks noGrp="1"/>
          </p:cNvSpPr>
          <p:nvPr>
            <p:ph type="title"/>
          </p:nvPr>
        </p:nvSpPr>
        <p:spPr>
          <a:xfrm>
            <a:off x="449389" y="734174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f52d4be456_1_418"/>
          <p:cNvSpPr/>
          <p:nvPr/>
        </p:nvSpPr>
        <p:spPr>
          <a:xfrm>
            <a:off x="0" y="-22302"/>
            <a:ext cx="12192000" cy="6842711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" name="Google Shape;71;g2f52d4be456_1_418"/>
          <p:cNvPicPr preferRelativeResize="0"/>
          <p:nvPr/>
        </p:nvPicPr>
        <p:blipFill rotWithShape="1">
          <a:blip r:embed="rId2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g2f52d4be456_1_418"/>
          <p:cNvSpPr/>
          <p:nvPr/>
        </p:nvSpPr>
        <p:spPr>
          <a:xfrm>
            <a:off x="0" y="4828031"/>
            <a:ext cx="12192000" cy="2052067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3" name="Google Shape;73;g2f52d4be456_1_418"/>
          <p:cNvPicPr preferRelativeResize="0"/>
          <p:nvPr/>
        </p:nvPicPr>
        <p:blipFill rotWithShape="1">
          <a:blip r:embed="rId3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g2f52d4be456_1_418"/>
          <p:cNvSpPr txBox="1">
            <a:spLocks noGrp="1"/>
          </p:cNvSpPr>
          <p:nvPr>
            <p:ph type="title"/>
          </p:nvPr>
        </p:nvSpPr>
        <p:spPr>
          <a:xfrm>
            <a:off x="744354" y="2187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g2f52d4be456_1_418"/>
          <p:cNvSpPr txBox="1">
            <a:spLocks noGrp="1"/>
          </p:cNvSpPr>
          <p:nvPr>
            <p:ph type="body" idx="1"/>
          </p:nvPr>
        </p:nvSpPr>
        <p:spPr>
          <a:xfrm>
            <a:off x="744354" y="2650636"/>
            <a:ext cx="1044439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g2f52d4be456_1_418"/>
          <p:cNvSpPr txBox="1"/>
          <p:nvPr/>
        </p:nvSpPr>
        <p:spPr>
          <a:xfrm>
            <a:off x="744354" y="5303545"/>
            <a:ext cx="5467827" cy="427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www.geant.org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7" name="Google Shape;77;g2f52d4be456_1_418" descr="Graphical user interface, text, email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8189" y="5824136"/>
            <a:ext cx="1984777" cy="41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38"/>
          <p:cNvPicPr preferRelativeResize="0"/>
          <p:nvPr/>
        </p:nvPicPr>
        <p:blipFill rotWithShape="1">
          <a:blip r:embed="rId4">
            <a:alphaModFix/>
          </a:blip>
          <a:srcRect l="29113" t="13460" r="32413" b="53353"/>
          <a:stretch/>
        </p:blipFill>
        <p:spPr>
          <a:xfrm flipH="1">
            <a:off x="0" y="-24064"/>
            <a:ext cx="12208809" cy="688206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8"/>
          <p:cNvSpPr/>
          <p:nvPr/>
        </p:nvSpPr>
        <p:spPr>
          <a:xfrm>
            <a:off x="882914" y="1834440"/>
            <a:ext cx="6311372" cy="473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Lorem Ipsum Dolor Sit Amet Sectetur Adipiscing Elit Vivamus</a:t>
            </a:r>
            <a:endParaRPr sz="28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8"/>
          <p:cNvSpPr/>
          <p:nvPr/>
        </p:nvSpPr>
        <p:spPr>
          <a:xfrm>
            <a:off x="892439" y="2682447"/>
            <a:ext cx="5003270" cy="36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Subtitle (if applicable)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8"/>
          <p:cNvSpPr/>
          <p:nvPr/>
        </p:nvSpPr>
        <p:spPr>
          <a:xfrm>
            <a:off x="892438" y="6087277"/>
            <a:ext cx="2427973" cy="428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www.geant.org</a:t>
            </a: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" name="Google Shape;19;p38"/>
          <p:cNvPicPr preferRelativeResize="0"/>
          <p:nvPr/>
        </p:nvPicPr>
        <p:blipFill rotWithShape="1">
          <a:blip r:embed="rId5">
            <a:alphaModFix/>
          </a:blip>
          <a:srcRect t="-1" b="-7425"/>
          <a:stretch/>
        </p:blipFill>
        <p:spPr>
          <a:xfrm>
            <a:off x="998895" y="520296"/>
            <a:ext cx="1432449" cy="87689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8"/>
          <p:cNvSpPr/>
          <p:nvPr/>
        </p:nvSpPr>
        <p:spPr>
          <a:xfrm>
            <a:off x="892439" y="3606739"/>
            <a:ext cx="6163776" cy="36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Name Surname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Role in GÉANT</a:t>
            </a:r>
            <a:endParaRPr sz="2000" b="0" i="1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38"/>
          <p:cNvSpPr/>
          <p:nvPr/>
        </p:nvSpPr>
        <p:spPr>
          <a:xfrm>
            <a:off x="892439" y="4740871"/>
            <a:ext cx="5003270" cy="36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Event, Location, Date</a:t>
            </a: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38"/>
          <p:cNvSpPr/>
          <p:nvPr/>
        </p:nvSpPr>
        <p:spPr>
          <a:xfrm>
            <a:off x="882914" y="5223782"/>
            <a:ext cx="2394857" cy="428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Public / Confidential / Restricted</a:t>
            </a:r>
            <a:endParaRPr sz="10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2f52d4be456_1_0"/>
          <p:cNvSpPr/>
          <p:nvPr/>
        </p:nvSpPr>
        <p:spPr>
          <a:xfrm>
            <a:off x="0" y="-22302"/>
            <a:ext cx="12192000" cy="6842711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" name="Google Shape;32;g2f52d4be456_1_0"/>
          <p:cNvPicPr preferRelativeResize="0"/>
          <p:nvPr/>
        </p:nvPicPr>
        <p:blipFill rotWithShape="1">
          <a:blip r:embed="rId3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g2f52d4be456_1_0"/>
          <p:cNvSpPr/>
          <p:nvPr/>
        </p:nvSpPr>
        <p:spPr>
          <a:xfrm>
            <a:off x="0" y="4828031"/>
            <a:ext cx="12192000" cy="2052067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g2f52d4be456_1_0"/>
          <p:cNvPicPr preferRelativeResize="0"/>
          <p:nvPr/>
        </p:nvPicPr>
        <p:blipFill rotWithShape="1">
          <a:blip r:embed="rId4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f52d4be456_1_25"/>
          <p:cNvSpPr txBox="1">
            <a:spLocks noGrp="1"/>
          </p:cNvSpPr>
          <p:nvPr>
            <p:ph type="title"/>
          </p:nvPr>
        </p:nvSpPr>
        <p:spPr>
          <a:xfrm>
            <a:off x="449389" y="918524"/>
            <a:ext cx="10472611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None/>
              <a:defRPr sz="28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g2f52d4be456_1_25"/>
          <p:cNvSpPr txBox="1">
            <a:spLocks noGrp="1"/>
          </p:cNvSpPr>
          <p:nvPr>
            <p:ph type="body" idx="1"/>
          </p:nvPr>
        </p:nvSpPr>
        <p:spPr>
          <a:xfrm>
            <a:off x="449388" y="1566391"/>
            <a:ext cx="1047261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g2f52d4be456_1_25"/>
          <p:cNvSpPr/>
          <p:nvPr/>
        </p:nvSpPr>
        <p:spPr>
          <a:xfrm>
            <a:off x="0" y="-38314"/>
            <a:ext cx="12192000" cy="593453"/>
          </a:xfrm>
          <a:prstGeom prst="rect">
            <a:avLst/>
          </a:prstGeom>
          <a:solidFill>
            <a:srgbClr val="1D286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g2f52d4be456_1_25"/>
          <p:cNvSpPr txBox="1"/>
          <p:nvPr/>
        </p:nvSpPr>
        <p:spPr>
          <a:xfrm>
            <a:off x="10646471" y="105344"/>
            <a:ext cx="670560" cy="332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|</a:t>
            </a:r>
            <a:endParaRPr/>
          </a:p>
        </p:txBody>
      </p:sp>
      <p:sp>
        <p:nvSpPr>
          <p:cNvPr id="50" name="Google Shape;50;g2f52d4be456_1_25"/>
          <p:cNvSpPr txBox="1"/>
          <p:nvPr/>
        </p:nvSpPr>
        <p:spPr>
          <a:xfrm>
            <a:off x="11356610" y="139678"/>
            <a:ext cx="1268825" cy="29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4E2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F4E200"/>
                </a:solidFill>
                <a:latin typeface="Calibri"/>
                <a:ea typeface="Calibri"/>
                <a:cs typeface="Calibri"/>
                <a:sym typeface="Calibri"/>
              </a:rPr>
              <a:t>GN5-1</a:t>
            </a:r>
            <a:endParaRPr sz="1200" b="1" i="0" u="none" strike="noStrike" cap="none">
              <a:solidFill>
                <a:srgbClr val="F4E2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" name="Google Shape;51;g2f52d4be456_1_25" descr="A picture containing aircraf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l="10540" t="70685" r="16055" b="24138"/>
          <a:stretch/>
        </p:blipFill>
        <p:spPr>
          <a:xfrm flipH="1">
            <a:off x="0" y="-38313"/>
            <a:ext cx="10286482" cy="5934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f52d4be456_1_413"/>
          <p:cNvSpPr/>
          <p:nvPr/>
        </p:nvSpPr>
        <p:spPr>
          <a:xfrm>
            <a:off x="0" y="-22302"/>
            <a:ext cx="12192000" cy="6842711"/>
          </a:xfrm>
          <a:prstGeom prst="rect">
            <a:avLst/>
          </a:prstGeom>
          <a:solidFill>
            <a:srgbClr val="3034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" name="Google Shape;66;g2f52d4be456_1_413"/>
          <p:cNvPicPr preferRelativeResize="0"/>
          <p:nvPr/>
        </p:nvPicPr>
        <p:blipFill rotWithShape="1">
          <a:blip r:embed="rId3">
            <a:alphaModFix/>
          </a:blip>
          <a:srcRect l="13286" t="60631" r="43124" b="7996"/>
          <a:stretch/>
        </p:blipFill>
        <p:spPr>
          <a:xfrm>
            <a:off x="711199" y="-22302"/>
            <a:ext cx="11480801" cy="58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g2f52d4be456_1_413"/>
          <p:cNvSpPr/>
          <p:nvPr/>
        </p:nvSpPr>
        <p:spPr>
          <a:xfrm>
            <a:off x="0" y="4828031"/>
            <a:ext cx="12192000" cy="2052067"/>
          </a:xfrm>
          <a:prstGeom prst="rect">
            <a:avLst/>
          </a:prstGeom>
          <a:solidFill>
            <a:srgbClr val="425E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" name="Google Shape;68;g2f52d4be456_1_413"/>
          <p:cNvPicPr preferRelativeResize="0"/>
          <p:nvPr/>
        </p:nvPicPr>
        <p:blipFill rotWithShape="1">
          <a:blip r:embed="rId4">
            <a:alphaModFix/>
          </a:blip>
          <a:srcRect t="-1" b="15503"/>
          <a:stretch/>
        </p:blipFill>
        <p:spPr>
          <a:xfrm>
            <a:off x="852542" y="682159"/>
            <a:ext cx="1432450" cy="68970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f52d4be456_1_15"/>
          <p:cNvSpPr txBox="1"/>
          <p:nvPr/>
        </p:nvSpPr>
        <p:spPr>
          <a:xfrm>
            <a:off x="744354" y="3940600"/>
            <a:ext cx="7485589" cy="732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g2f52d4be456_1_15"/>
          <p:cNvSpPr txBox="1"/>
          <p:nvPr/>
        </p:nvSpPr>
        <p:spPr>
          <a:xfrm>
            <a:off x="744354" y="6344021"/>
            <a:ext cx="6689792" cy="35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&lt;Click to edit label&gt; Public (PU) / Project Participants Sensitive (SEN)</a:t>
            </a: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g2f52d4be456_1_15"/>
          <p:cNvSpPr txBox="1"/>
          <p:nvPr/>
        </p:nvSpPr>
        <p:spPr>
          <a:xfrm>
            <a:off x="744355" y="5186065"/>
            <a:ext cx="6199690" cy="427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eduGAIN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training for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ngREN</a:t>
            </a:r>
            <a:endParaRPr lang="en-US" sz="1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April 2025</a:t>
            </a:r>
            <a:endParaRPr sz="1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g2f52d4be456_1_15"/>
          <p:cNvSpPr txBox="1">
            <a:spLocks noGrp="1"/>
          </p:cNvSpPr>
          <p:nvPr>
            <p:ph type="title"/>
          </p:nvPr>
        </p:nvSpPr>
        <p:spPr>
          <a:xfrm>
            <a:off x="744354" y="2314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/>
              <a:t>Identity Federation key components</a:t>
            </a:r>
            <a:endParaRPr/>
          </a:p>
        </p:txBody>
      </p:sp>
      <p:sp>
        <p:nvSpPr>
          <p:cNvPr id="87" name="Google Shape;87;g2f52d4be456_1_15"/>
          <p:cNvSpPr txBox="1">
            <a:spLocks noGrp="1"/>
          </p:cNvSpPr>
          <p:nvPr>
            <p:ph type="body" idx="1"/>
          </p:nvPr>
        </p:nvSpPr>
        <p:spPr>
          <a:xfrm>
            <a:off x="744354" y="2777636"/>
            <a:ext cx="10444393" cy="479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/>
              <a:t>Click to edit subtitle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 err="1"/>
              <a:t>eduGAIN</a:t>
            </a:r>
            <a:r>
              <a:rPr lang="en-US" dirty="0"/>
              <a:t> Training Team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GÉANT GN5-2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f52d4be456_1_124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Federation Metadata Structure</a:t>
            </a:r>
            <a:endParaRPr/>
          </a:p>
        </p:txBody>
      </p:sp>
      <p:sp>
        <p:nvSpPr>
          <p:cNvPr id="181" name="Google Shape;181;g2f52d4be456_1_124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82" name="Google Shape;182;g2f52d4be456_1_1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09198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To trust the metadata, </a:t>
            </a:r>
            <a:br>
              <a:rPr lang="en-US"/>
            </a:br>
            <a:r>
              <a:rPr lang="en-US"/>
              <a:t>it should be </a:t>
            </a:r>
            <a:r>
              <a:rPr lang="en-US" b="1"/>
              <a:t>protected </a:t>
            </a:r>
            <a:r>
              <a:rPr lang="en-US"/>
              <a:t>properly. 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No defined order of IdPs and SPs. 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Other entities could be described too.</a:t>
            </a:r>
            <a:br>
              <a:rPr lang="en-US"/>
            </a:br>
            <a:r>
              <a:rPr lang="en-US"/>
              <a:t>But mostly IdPs and SPs. </a:t>
            </a:r>
            <a:endParaRPr/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None/>
            </a:pPr>
            <a:endParaRPr/>
          </a:p>
        </p:txBody>
      </p:sp>
      <p:pic>
        <p:nvPicPr>
          <p:cNvPr id="183" name="Google Shape;183;g2f52d4be456_1_1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3349" y="1825625"/>
            <a:ext cx="2748172" cy="35162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f52d4be456_1_139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Certificates usage between IdPs and SPs</a:t>
            </a:r>
            <a:endParaRPr/>
          </a:p>
        </p:txBody>
      </p:sp>
      <p:sp>
        <p:nvSpPr>
          <p:cNvPr id="198" name="Google Shape;198;g2f52d4be456_1_139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99" name="Google Shape;199;g2f52d4be456_1_1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85800" lvl="1" indent="-228600" algn="l" rtl="0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600"/>
              <a:buChar char="•"/>
            </a:pPr>
            <a:r>
              <a:rPr lang="en-US" sz="2600" b="1">
                <a:solidFill>
                  <a:srgbClr val="C00000"/>
                </a:solidFill>
              </a:rPr>
              <a:t>SSL/TLS </a:t>
            </a:r>
            <a:r>
              <a:rPr lang="en-US" sz="2600" b="1"/>
              <a:t>between the user’s browser and the Web server:</a:t>
            </a:r>
            <a:endParaRPr/>
          </a:p>
          <a:p>
            <a:pPr marL="1143000" lvl="2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SzPts val="2200"/>
              <a:buChar char="•"/>
            </a:pPr>
            <a:r>
              <a:rPr lang="en-US"/>
              <a:t>indicates that the Web Service protects user data and ensures that the user is connected to an authentic site.</a:t>
            </a:r>
            <a:endParaRPr sz="1900"/>
          </a:p>
          <a:p>
            <a:pPr marL="1143000" lvl="2" indent="-13335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</a:pPr>
            <a:endParaRPr sz="1500"/>
          </a:p>
          <a:p>
            <a:pPr marL="68580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Pts val="2600"/>
              <a:buChar char="•"/>
            </a:pPr>
            <a:r>
              <a:rPr lang="en-US" sz="2600" b="1">
                <a:solidFill>
                  <a:srgbClr val="C00000"/>
                </a:solidFill>
              </a:rPr>
              <a:t>Self-signed certificate</a:t>
            </a:r>
            <a:r>
              <a:rPr lang="en-US" sz="2600" b="1"/>
              <a:t> (and private key) for signing/encrypting, with long lifetime (&gt; 10y)</a:t>
            </a:r>
            <a:endParaRPr/>
          </a:p>
          <a:p>
            <a:pPr marL="1143000" lvl="2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SzPts val="2200"/>
              <a:buChar char="•"/>
            </a:pPr>
            <a:r>
              <a:rPr lang="en-US" b="1"/>
              <a:t>The signing of SAML assertions </a:t>
            </a:r>
            <a:endParaRPr b="1"/>
          </a:p>
          <a:p>
            <a:pPr marL="1143000" lvl="2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SzPts val="2200"/>
              <a:buChar char="•"/>
            </a:pPr>
            <a:r>
              <a:rPr lang="en-US" b="1"/>
              <a:t>Encryption of SAML assertions</a:t>
            </a:r>
            <a:endParaRPr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f52d4be456_1_146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Certificates usage between IdPs and SPs</a:t>
            </a:r>
            <a:endParaRPr/>
          </a:p>
        </p:txBody>
      </p:sp>
      <p:sp>
        <p:nvSpPr>
          <p:cNvPr id="206" name="Google Shape;206;g2f52d4be456_1_146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207" name="Google Shape;207;g2f52d4be456_1_14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726581" y="1843550"/>
            <a:ext cx="6192513" cy="3513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f52d4be456_1_153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Example of Authentication flow </a:t>
            </a:r>
            <a:endParaRPr/>
          </a:p>
        </p:txBody>
      </p:sp>
      <p:sp>
        <p:nvSpPr>
          <p:cNvPr id="214" name="Google Shape;214;g2f52d4be456_1_153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215" name="Google Shape;215;g2f52d4be456_1_15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57631" y="1428750"/>
            <a:ext cx="7716300" cy="435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fbf3bb6a53_1_7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SAML Authentication Flow </a:t>
            </a:r>
            <a:endParaRPr/>
          </a:p>
        </p:txBody>
      </p:sp>
      <p:sp>
        <p:nvSpPr>
          <p:cNvPr id="222" name="Google Shape;222;g2fbf3bb6a53_1_7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7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223" name="Google Shape;223;g2fbf3bb6a53_1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5638" y="1091942"/>
            <a:ext cx="6440723" cy="5410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fbf3bb6a53_1_7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SAML Authentication Flow </a:t>
            </a:r>
            <a:endParaRPr/>
          </a:p>
        </p:txBody>
      </p:sp>
      <p:sp>
        <p:nvSpPr>
          <p:cNvPr id="222" name="Google Shape;222;g2fbf3bb6a53_1_7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7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223" name="Google Shape;223;g2fbf3bb6a53_1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5638" y="1091942"/>
            <a:ext cx="6440723" cy="54102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9F3205B-BC5B-4439-815F-2EC4EC72CD4D}"/>
              </a:ext>
            </a:extLst>
          </p:cNvPr>
          <p:cNvSpPr/>
          <p:nvPr/>
        </p:nvSpPr>
        <p:spPr>
          <a:xfrm>
            <a:off x="4610100" y="457200"/>
            <a:ext cx="7581900" cy="3581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/>
              <a:t>&lt;</a:t>
            </a:r>
            <a:r>
              <a:rPr lang="en-US" sz="900" dirty="0" err="1"/>
              <a:t>samlp:</a:t>
            </a:r>
            <a:r>
              <a:rPr lang="en-US" sz="900" dirty="0" err="1">
                <a:highlight>
                  <a:srgbClr val="FF00FF"/>
                </a:highlight>
              </a:rPr>
              <a:t>AuthnRequest</a:t>
            </a:r>
            <a:r>
              <a:rPr lang="en-US" sz="900" dirty="0"/>
              <a:t> </a:t>
            </a:r>
            <a:r>
              <a:rPr lang="en-US" sz="900" dirty="0" err="1"/>
              <a:t>xmlns:samlp</a:t>
            </a:r>
            <a:r>
              <a:rPr lang="en-US" sz="900" dirty="0"/>
              <a:t>="urn:oasis:names:tc:SAML:2.0:protocol"</a:t>
            </a:r>
          </a:p>
          <a:p>
            <a:r>
              <a:rPr lang="en-US" sz="900" dirty="0"/>
              <a:t>                    ID="_77e997b22177e5e024d9"</a:t>
            </a:r>
          </a:p>
          <a:p>
            <a:r>
              <a:rPr lang="en-US" sz="900" dirty="0"/>
              <a:t>                    Version="2.0"</a:t>
            </a:r>
          </a:p>
          <a:p>
            <a:r>
              <a:rPr lang="en-US" sz="900" dirty="0"/>
              <a:t>                    </a:t>
            </a:r>
            <a:r>
              <a:rPr lang="en-US" sz="900" dirty="0" err="1"/>
              <a:t>IssueInstant</a:t>
            </a:r>
            <a:r>
              <a:rPr lang="en-US" sz="900" dirty="0"/>
              <a:t>="20</a:t>
            </a:r>
            <a:r>
              <a:rPr lang="sr-Latn-RS" sz="900" dirty="0"/>
              <a:t>xx</a:t>
            </a:r>
            <a:r>
              <a:rPr lang="en-US" sz="900" dirty="0"/>
              <a:t>-02-24T17:03:45.229Z"</a:t>
            </a:r>
          </a:p>
          <a:p>
            <a:r>
              <a:rPr lang="en-US" sz="900" dirty="0"/>
              <a:t>                    </a:t>
            </a:r>
            <a:r>
              <a:rPr lang="en-US" sz="900" dirty="0" err="1"/>
              <a:t>ProtocolBinding</a:t>
            </a:r>
            <a:r>
              <a:rPr lang="en-US" sz="900" dirty="0"/>
              <a:t>="urn:oasis:names:tc:SAML:2.0:bindings:HTTP-POST"</a:t>
            </a:r>
          </a:p>
          <a:p>
            <a:r>
              <a:rPr lang="en-US" sz="900" dirty="0"/>
              <a:t>                    </a:t>
            </a:r>
            <a:r>
              <a:rPr lang="en-US" sz="900" dirty="0">
                <a:solidFill>
                  <a:srgbClr val="7030A0"/>
                </a:solidFill>
              </a:rPr>
              <a:t>Destination</a:t>
            </a:r>
            <a:r>
              <a:rPr lang="en-US" sz="900" dirty="0"/>
              <a:t>="https://login.iamres.ac.rs/</a:t>
            </a:r>
            <a:r>
              <a:rPr lang="en-US" sz="900" dirty="0" err="1"/>
              <a:t>simplesaml</a:t>
            </a:r>
            <a:r>
              <a:rPr lang="en-US" sz="900" dirty="0"/>
              <a:t>/saml2/</a:t>
            </a:r>
            <a:r>
              <a:rPr lang="en-US" sz="900" dirty="0" err="1"/>
              <a:t>idp</a:t>
            </a:r>
            <a:r>
              <a:rPr lang="en-US" sz="900" dirty="0"/>
              <a:t>/</a:t>
            </a:r>
            <a:r>
              <a:rPr lang="en-US" sz="900" dirty="0" err="1"/>
              <a:t>SSOService.php</a:t>
            </a:r>
            <a:r>
              <a:rPr lang="en-US" sz="900" dirty="0"/>
              <a:t>"</a:t>
            </a:r>
          </a:p>
          <a:p>
            <a:r>
              <a:rPr lang="en-US" sz="900" dirty="0"/>
              <a:t>                    </a:t>
            </a:r>
            <a:r>
              <a:rPr lang="en-US" sz="900" dirty="0" err="1"/>
              <a:t>AssertionConsumerServiceURL</a:t>
            </a:r>
            <a:r>
              <a:rPr lang="en-US" sz="900" dirty="0"/>
              <a:t>="https://edumeet.amres.ac.rs/auth/callback"</a:t>
            </a:r>
          </a:p>
          <a:p>
            <a:r>
              <a:rPr lang="en-US" sz="900" dirty="0"/>
              <a:t>                    &gt;</a:t>
            </a:r>
          </a:p>
          <a:p>
            <a:r>
              <a:rPr lang="en-US" sz="900" dirty="0"/>
              <a:t>    &lt;</a:t>
            </a:r>
            <a:r>
              <a:rPr lang="en-US" sz="900" dirty="0" err="1"/>
              <a:t>saml:</a:t>
            </a:r>
            <a:r>
              <a:rPr lang="en-US" sz="900" dirty="0" err="1">
                <a:solidFill>
                  <a:srgbClr val="7030A0"/>
                </a:solidFill>
              </a:rPr>
              <a:t>Issuer</a:t>
            </a:r>
            <a:r>
              <a:rPr lang="en-US" sz="900" dirty="0"/>
              <a:t> </a:t>
            </a:r>
            <a:r>
              <a:rPr lang="en-US" sz="900" dirty="0" err="1"/>
              <a:t>xmlns:saml</a:t>
            </a:r>
            <a:r>
              <a:rPr lang="en-US" sz="900" dirty="0"/>
              <a:t>="urn:oasis:names:tc:SAML:2.0:assertion"&gt;https://edumeet.amres.ac.rs/simplesaml/module.php/saml/sp/metadata.php/default-sp&lt;/saml:Issuer&gt;</a:t>
            </a:r>
          </a:p>
          <a:p>
            <a:r>
              <a:rPr lang="en-US" sz="900" dirty="0"/>
              <a:t>    &lt;</a:t>
            </a:r>
            <a:r>
              <a:rPr lang="en-US" sz="900" dirty="0" err="1"/>
              <a:t>samlp:NameIDPolicy</a:t>
            </a:r>
            <a:r>
              <a:rPr lang="en-US" sz="900" dirty="0"/>
              <a:t> </a:t>
            </a:r>
            <a:r>
              <a:rPr lang="en-US" sz="900" dirty="0" err="1"/>
              <a:t>xmlns:samlp</a:t>
            </a:r>
            <a:r>
              <a:rPr lang="en-US" sz="900" dirty="0"/>
              <a:t>="urn:oasis:names:tc:SAML:2.0:protocol"</a:t>
            </a:r>
          </a:p>
          <a:p>
            <a:r>
              <a:rPr lang="en-US" sz="900" dirty="0"/>
              <a:t>                        Format="urn:oasis:names:tc:SAML:2.0:nameid-format:persistent"</a:t>
            </a:r>
          </a:p>
          <a:p>
            <a:r>
              <a:rPr lang="en-US" sz="900" dirty="0"/>
              <a:t>                        </a:t>
            </a:r>
            <a:r>
              <a:rPr lang="en-US" sz="900" dirty="0" err="1"/>
              <a:t>AllowCreate</a:t>
            </a:r>
            <a:r>
              <a:rPr lang="en-US" sz="900" dirty="0"/>
              <a:t>="true"</a:t>
            </a:r>
          </a:p>
          <a:p>
            <a:r>
              <a:rPr lang="en-US" sz="900" dirty="0"/>
              <a:t>                        /&gt;</a:t>
            </a:r>
          </a:p>
          <a:p>
            <a:r>
              <a:rPr lang="en-US" sz="900" dirty="0"/>
              <a:t>    &lt;</a:t>
            </a:r>
            <a:r>
              <a:rPr lang="en-US" sz="900" dirty="0" err="1"/>
              <a:t>samlp:RequestedAuthnContext</a:t>
            </a:r>
            <a:r>
              <a:rPr lang="en-US" sz="900" dirty="0"/>
              <a:t> </a:t>
            </a:r>
            <a:r>
              <a:rPr lang="en-US" sz="900" dirty="0" err="1"/>
              <a:t>xmlns:samlp</a:t>
            </a:r>
            <a:r>
              <a:rPr lang="en-US" sz="900" dirty="0"/>
              <a:t>="urn:oasis:names:tc:SAML:2.0:protocol"</a:t>
            </a:r>
          </a:p>
          <a:p>
            <a:r>
              <a:rPr lang="en-US" sz="900" dirty="0"/>
              <a:t>                                 Comparison="exact"</a:t>
            </a:r>
          </a:p>
          <a:p>
            <a:r>
              <a:rPr lang="en-US" sz="900" dirty="0"/>
              <a:t>                                 &gt;</a:t>
            </a:r>
          </a:p>
          <a:p>
            <a:r>
              <a:rPr lang="en-US" sz="900" dirty="0"/>
              <a:t>        &lt;</a:t>
            </a:r>
            <a:r>
              <a:rPr lang="en-US" sz="900" dirty="0" err="1"/>
              <a:t>saml:AuthnContextClassRef</a:t>
            </a:r>
            <a:r>
              <a:rPr lang="en-US" sz="900" dirty="0"/>
              <a:t> </a:t>
            </a:r>
            <a:r>
              <a:rPr lang="en-US" sz="900" dirty="0" err="1"/>
              <a:t>xmlns:saml</a:t>
            </a:r>
            <a:r>
              <a:rPr lang="en-US" sz="900" dirty="0"/>
              <a:t>="urn:oasis:names:tc:SAML:2.0:assertion"&gt;urn:oasis:names:tc:SAML:2.0:ac:classes:PasswordProtectedTransport&lt;/</a:t>
            </a:r>
            <a:r>
              <a:rPr lang="en-US" sz="900" dirty="0" err="1"/>
              <a:t>saml:AuthnContextClassRef</a:t>
            </a:r>
            <a:r>
              <a:rPr lang="en-US" sz="900" dirty="0"/>
              <a:t>&gt;</a:t>
            </a:r>
          </a:p>
          <a:p>
            <a:r>
              <a:rPr lang="en-US" sz="900" dirty="0"/>
              <a:t>    &lt;/</a:t>
            </a:r>
            <a:r>
              <a:rPr lang="en-US" sz="900" dirty="0" err="1"/>
              <a:t>samlp:RequestedAuthnContext</a:t>
            </a:r>
            <a:r>
              <a:rPr lang="en-US" sz="900" dirty="0"/>
              <a:t>&gt;</a:t>
            </a:r>
          </a:p>
          <a:p>
            <a:r>
              <a:rPr lang="en-US" sz="900" dirty="0"/>
              <a:t>&lt;/</a:t>
            </a:r>
            <a:r>
              <a:rPr lang="en-US" sz="900" dirty="0" err="1"/>
              <a:t>samlp:</a:t>
            </a:r>
            <a:r>
              <a:rPr lang="en-US" sz="900" dirty="0" err="1">
                <a:highlight>
                  <a:srgbClr val="FF00FF"/>
                </a:highlight>
              </a:rPr>
              <a:t>AuthnRequest</a:t>
            </a:r>
            <a:r>
              <a:rPr lang="en-US" sz="900" dirty="0"/>
              <a:t>&gt;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89A53B8-EF91-407B-A243-296DAECA7228}"/>
              </a:ext>
            </a:extLst>
          </p:cNvPr>
          <p:cNvCxnSpPr/>
          <p:nvPr/>
        </p:nvCxnSpPr>
        <p:spPr>
          <a:xfrm flipV="1">
            <a:off x="3995928" y="3026664"/>
            <a:ext cx="539496" cy="146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9292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fbf3bb6a53_1_7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SAML Authentication Flow </a:t>
            </a:r>
            <a:endParaRPr/>
          </a:p>
        </p:txBody>
      </p:sp>
      <p:sp>
        <p:nvSpPr>
          <p:cNvPr id="222" name="Google Shape;222;g2fbf3bb6a53_1_7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7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223" name="Google Shape;223;g2fbf3bb6a53_1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5638" y="1101086"/>
            <a:ext cx="6440723" cy="54102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9F3205B-BC5B-4439-815F-2EC4EC72CD4D}"/>
              </a:ext>
            </a:extLst>
          </p:cNvPr>
          <p:cNvSpPr/>
          <p:nvPr/>
        </p:nvSpPr>
        <p:spPr>
          <a:xfrm>
            <a:off x="5229225" y="0"/>
            <a:ext cx="6962775" cy="6858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/>
              <a:t>&lt;</a:t>
            </a:r>
            <a:r>
              <a:rPr lang="en-US" sz="1000" dirty="0" err="1"/>
              <a:t>samlp:</a:t>
            </a:r>
            <a:r>
              <a:rPr lang="en-US" sz="1000" dirty="0" err="1">
                <a:highlight>
                  <a:srgbClr val="FF00FF"/>
                </a:highlight>
              </a:rPr>
              <a:t>Response</a:t>
            </a:r>
            <a:r>
              <a:rPr lang="en-US" sz="1000" dirty="0"/>
              <a:t> </a:t>
            </a:r>
            <a:r>
              <a:rPr lang="en-US" sz="1000" dirty="0" err="1"/>
              <a:t>xmlns:samlp</a:t>
            </a:r>
            <a:r>
              <a:rPr lang="en-US" sz="1000" dirty="0"/>
              <a:t>="urn:oasis:names:tc:SAML:2.0:protocol"</a:t>
            </a:r>
          </a:p>
          <a:p>
            <a:r>
              <a:rPr lang="en-US" sz="1000" dirty="0"/>
              <a:t>                </a:t>
            </a:r>
            <a:r>
              <a:rPr lang="en-US" sz="1000" dirty="0" err="1"/>
              <a:t>xmlns:saml</a:t>
            </a:r>
            <a:r>
              <a:rPr lang="en-US" sz="1000" dirty="0"/>
              <a:t>="urn:oasis:names:tc:SAML:2.0:assertion"</a:t>
            </a:r>
          </a:p>
          <a:p>
            <a:r>
              <a:rPr lang="en-US" sz="1000" dirty="0"/>
              <a:t>                ID="_9e642bc6de3c0e3884e56f6da46adbc4cbc1b1402f"</a:t>
            </a:r>
          </a:p>
          <a:p>
            <a:r>
              <a:rPr lang="en-US" sz="1000" dirty="0"/>
              <a:t>                Version="2.0"</a:t>
            </a:r>
          </a:p>
          <a:p>
            <a:r>
              <a:rPr lang="en-US" sz="1000" dirty="0"/>
              <a:t>                </a:t>
            </a:r>
            <a:r>
              <a:rPr lang="en-US" sz="1000" dirty="0" err="1"/>
              <a:t>IssueInstant</a:t>
            </a:r>
            <a:r>
              <a:rPr lang="en-US" sz="1000" dirty="0"/>
              <a:t>="20</a:t>
            </a:r>
            <a:r>
              <a:rPr lang="sr-Latn-RS" sz="1000" dirty="0"/>
              <a:t>xx</a:t>
            </a:r>
            <a:r>
              <a:rPr lang="en-US" sz="1000" dirty="0"/>
              <a:t>-02-24T17:03:59Z"</a:t>
            </a:r>
          </a:p>
          <a:p>
            <a:r>
              <a:rPr lang="en-US" sz="1000" dirty="0"/>
              <a:t>                </a:t>
            </a:r>
            <a:r>
              <a:rPr lang="en-US" sz="1000" dirty="0">
                <a:solidFill>
                  <a:srgbClr val="7030A0"/>
                </a:solidFill>
              </a:rPr>
              <a:t>Destination</a:t>
            </a:r>
            <a:r>
              <a:rPr lang="en-US" sz="1000" dirty="0"/>
              <a:t>="https://edumeet.amres.ac.rs/auth/callback"</a:t>
            </a:r>
          </a:p>
          <a:p>
            <a:r>
              <a:rPr lang="en-US" sz="1000" dirty="0"/>
              <a:t>                </a:t>
            </a:r>
            <a:r>
              <a:rPr lang="en-US" sz="1000" dirty="0" err="1"/>
              <a:t>InResponseTo</a:t>
            </a:r>
            <a:r>
              <a:rPr lang="en-US" sz="1000" dirty="0"/>
              <a:t>="_77e997b22177e5e024d9"</a:t>
            </a:r>
          </a:p>
          <a:p>
            <a:r>
              <a:rPr lang="en-US" sz="1000" dirty="0"/>
              <a:t>                &gt;</a:t>
            </a:r>
          </a:p>
          <a:p>
            <a:r>
              <a:rPr lang="en-US" sz="1000" dirty="0"/>
              <a:t>    &lt;</a:t>
            </a:r>
            <a:r>
              <a:rPr lang="en-US" sz="1000" dirty="0" err="1"/>
              <a:t>saml:</a:t>
            </a:r>
            <a:r>
              <a:rPr lang="en-US" sz="1000" dirty="0" err="1">
                <a:solidFill>
                  <a:srgbClr val="7030A0"/>
                </a:solidFill>
              </a:rPr>
              <a:t>Issuer</a:t>
            </a:r>
            <a:r>
              <a:rPr lang="en-US" sz="1000" dirty="0"/>
              <a:t>&gt;https://login.iamres.ac.rs&lt;/saml:Issuer&gt;</a:t>
            </a:r>
          </a:p>
          <a:p>
            <a:r>
              <a:rPr lang="en-US" sz="1000" dirty="0"/>
              <a:t>    &lt;</a:t>
            </a:r>
            <a:r>
              <a:rPr lang="en-US" sz="1000" dirty="0" err="1"/>
              <a:t>ds:Signature</a:t>
            </a:r>
            <a:r>
              <a:rPr lang="en-US" sz="1000" dirty="0"/>
              <a:t> </a:t>
            </a:r>
            <a:r>
              <a:rPr lang="en-US" sz="1000" dirty="0" err="1"/>
              <a:t>xmlns:ds</a:t>
            </a:r>
            <a:r>
              <a:rPr lang="en-US" sz="1000" dirty="0"/>
              <a:t>="http://www.w3.org/2000/09/xmldsig#"&gt;</a:t>
            </a:r>
          </a:p>
          <a:p>
            <a:r>
              <a:rPr lang="en-US" sz="1000" dirty="0"/>
              <a:t>        &lt;</a:t>
            </a:r>
            <a:r>
              <a:rPr lang="en-US" sz="1000" dirty="0" err="1"/>
              <a:t>ds:SignedInfo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    &lt;</a:t>
            </a:r>
            <a:r>
              <a:rPr lang="en-US" sz="1000" dirty="0" err="1"/>
              <a:t>ds:CanonicalizationMethod</a:t>
            </a:r>
            <a:r>
              <a:rPr lang="en-US" sz="1000" dirty="0"/>
              <a:t> Algorithm="http://www.w3.org/2001/10/xml-exc-c14n#" /&gt;</a:t>
            </a:r>
          </a:p>
          <a:p>
            <a:r>
              <a:rPr lang="en-US" sz="1000" dirty="0"/>
              <a:t>            &lt;</a:t>
            </a:r>
            <a:r>
              <a:rPr lang="en-US" sz="1000" dirty="0" err="1"/>
              <a:t>ds:SignatureMethod</a:t>
            </a:r>
            <a:r>
              <a:rPr lang="en-US" sz="1000" dirty="0"/>
              <a:t> Algorithm="http://www.w3.org/2001/04/xmldsig-more#rsa-sha256" /&gt;</a:t>
            </a:r>
          </a:p>
          <a:p>
            <a:r>
              <a:rPr lang="en-US" sz="1000" dirty="0"/>
              <a:t>            &lt;</a:t>
            </a:r>
            <a:r>
              <a:rPr lang="en-US" sz="1000" dirty="0" err="1"/>
              <a:t>ds:Reference</a:t>
            </a:r>
            <a:r>
              <a:rPr lang="en-US" sz="1000" dirty="0"/>
              <a:t> URI="#_9e642bc6de3c0e3884e56f6da46adbc4cbc1b1402f"&gt;</a:t>
            </a:r>
          </a:p>
          <a:p>
            <a:r>
              <a:rPr lang="en-US" sz="1000" dirty="0"/>
              <a:t>                &lt;</a:t>
            </a:r>
            <a:r>
              <a:rPr lang="en-US" sz="1000" dirty="0" err="1"/>
              <a:t>ds:Transforms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            &lt;</a:t>
            </a:r>
            <a:r>
              <a:rPr lang="en-US" sz="1000" dirty="0" err="1"/>
              <a:t>ds:Transform</a:t>
            </a:r>
            <a:r>
              <a:rPr lang="en-US" sz="1000" dirty="0"/>
              <a:t> Algorithm="http://www.w3.org/2000/09/xmldsig#enveloped-signature" /&gt;</a:t>
            </a:r>
          </a:p>
          <a:p>
            <a:r>
              <a:rPr lang="en-US" sz="1000" dirty="0"/>
              <a:t>                    &lt;</a:t>
            </a:r>
            <a:r>
              <a:rPr lang="en-US" sz="1000" dirty="0" err="1"/>
              <a:t>ds:Transform</a:t>
            </a:r>
            <a:r>
              <a:rPr lang="en-US" sz="1000" dirty="0"/>
              <a:t> Algorithm="http://www.w3.org/2001/10/xml-exc-c14n#" /&gt;</a:t>
            </a:r>
          </a:p>
          <a:p>
            <a:r>
              <a:rPr lang="en-US" sz="1000" dirty="0"/>
              <a:t>                &lt;/</a:t>
            </a:r>
            <a:r>
              <a:rPr lang="en-US" sz="1000" dirty="0" err="1"/>
              <a:t>ds:Transforms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        &lt;</a:t>
            </a:r>
            <a:r>
              <a:rPr lang="en-US" sz="1000" dirty="0" err="1"/>
              <a:t>ds:DigestMethod</a:t>
            </a:r>
            <a:r>
              <a:rPr lang="en-US" sz="1000" dirty="0"/>
              <a:t> Algorithm="http://www.w3.org/2001/04/xmlenc#sha256" /&gt;</a:t>
            </a:r>
          </a:p>
          <a:p>
            <a:r>
              <a:rPr lang="en-US" sz="1000" dirty="0"/>
              <a:t>                &lt;</a:t>
            </a:r>
            <a:r>
              <a:rPr lang="en-US" sz="1000" dirty="0" err="1"/>
              <a:t>ds:DigestValue</a:t>
            </a:r>
            <a:r>
              <a:rPr lang="en-US" sz="1000" dirty="0"/>
              <a:t>&gt;QFOoZiWLYv32KPsSZv2s5OLR9orn+lbQ5QPIdy5TxfM=&lt;/</a:t>
            </a:r>
            <a:r>
              <a:rPr lang="en-US" sz="1000" dirty="0" err="1"/>
              <a:t>ds:DigestValue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    &lt;/</a:t>
            </a:r>
            <a:r>
              <a:rPr lang="en-US" sz="1000" dirty="0" err="1"/>
              <a:t>ds:Reference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&lt;/</a:t>
            </a:r>
            <a:r>
              <a:rPr lang="en-US" sz="1000" dirty="0" err="1"/>
              <a:t>ds:SignedInfo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&lt;</a:t>
            </a:r>
            <a:r>
              <a:rPr lang="en-US" sz="1000" dirty="0" err="1"/>
              <a:t>ds:SignatureValue</a:t>
            </a:r>
            <a:r>
              <a:rPr lang="en-US" sz="1000" dirty="0"/>
              <a:t>&gt; </a:t>
            </a:r>
            <a:r>
              <a:rPr lang="en-US" sz="1000" dirty="0">
                <a:solidFill>
                  <a:srgbClr val="FF0000"/>
                </a:solidFill>
              </a:rPr>
              <a:t>XXX</a:t>
            </a:r>
            <a:r>
              <a:rPr lang="en-US" sz="1000" dirty="0"/>
              <a:t> &lt;/</a:t>
            </a:r>
            <a:r>
              <a:rPr lang="en-US" sz="1000" dirty="0" err="1"/>
              <a:t>ds:SignatureValue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&lt;</a:t>
            </a:r>
            <a:r>
              <a:rPr lang="en-US" sz="1000" dirty="0" err="1"/>
              <a:t>ds:KeyInfo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    &lt;ds:X509Data&gt;</a:t>
            </a:r>
          </a:p>
          <a:p>
            <a:r>
              <a:rPr lang="en-US" sz="1000" dirty="0"/>
              <a:t>                &lt;ds:X509Certificate&gt; </a:t>
            </a:r>
            <a:r>
              <a:rPr lang="en-US" sz="1000" dirty="0">
                <a:solidFill>
                  <a:srgbClr val="FF0000"/>
                </a:solidFill>
              </a:rPr>
              <a:t>XXX</a:t>
            </a:r>
            <a:r>
              <a:rPr lang="en-US" sz="1000" dirty="0"/>
              <a:t> &lt;/ds:X509Certificate&gt;</a:t>
            </a:r>
          </a:p>
          <a:p>
            <a:r>
              <a:rPr lang="en-US" sz="1000" dirty="0"/>
              <a:t>            &lt;/ds:X509Data&gt;</a:t>
            </a:r>
          </a:p>
          <a:p>
            <a:r>
              <a:rPr lang="en-US" sz="1000" dirty="0"/>
              <a:t>        &lt;/</a:t>
            </a:r>
            <a:r>
              <a:rPr lang="en-US" sz="1000" dirty="0" err="1"/>
              <a:t>ds:KeyInfo</a:t>
            </a:r>
            <a:r>
              <a:rPr lang="en-US" sz="1000" dirty="0"/>
              <a:t>&gt;</a:t>
            </a:r>
          </a:p>
          <a:p>
            <a:r>
              <a:rPr lang="en-US" sz="1000" dirty="0"/>
              <a:t>    &lt;/</a:t>
            </a:r>
            <a:r>
              <a:rPr lang="en-US" sz="1000" dirty="0" err="1"/>
              <a:t>ds:Signature</a:t>
            </a:r>
            <a:r>
              <a:rPr lang="en-US" sz="1000" dirty="0"/>
              <a:t>&gt;</a:t>
            </a:r>
          </a:p>
          <a:p>
            <a:r>
              <a:rPr lang="en-US" sz="1000" dirty="0"/>
              <a:t>    &lt;</a:t>
            </a:r>
            <a:r>
              <a:rPr lang="en-US" sz="1000" dirty="0" err="1"/>
              <a:t>samlp:Status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&lt;</a:t>
            </a:r>
            <a:r>
              <a:rPr lang="en-US" sz="1000" dirty="0" err="1"/>
              <a:t>samlp:StatusCode</a:t>
            </a:r>
            <a:r>
              <a:rPr lang="en-US" sz="1000" dirty="0"/>
              <a:t> Value="urn:oasis:names:tc:SAML:2.0:status:Success" /&gt;</a:t>
            </a:r>
          </a:p>
          <a:p>
            <a:r>
              <a:rPr lang="en-US" sz="1000" dirty="0"/>
              <a:t>    &lt;/</a:t>
            </a:r>
            <a:r>
              <a:rPr lang="en-US" sz="1000" dirty="0" err="1"/>
              <a:t>samlp:Status</a:t>
            </a:r>
            <a:r>
              <a:rPr lang="en-US" sz="1000" dirty="0"/>
              <a:t>&gt;</a:t>
            </a:r>
          </a:p>
          <a:p>
            <a:r>
              <a:rPr lang="en-US" sz="1000" dirty="0"/>
              <a:t>    &lt;</a:t>
            </a:r>
            <a:r>
              <a:rPr lang="en-US" sz="1000" dirty="0" err="1"/>
              <a:t>saml:</a:t>
            </a:r>
            <a:r>
              <a:rPr lang="en-US" sz="1000" dirty="0" err="1">
                <a:highlight>
                  <a:srgbClr val="008000"/>
                </a:highlight>
              </a:rPr>
              <a:t>Assertion</a:t>
            </a:r>
            <a:r>
              <a:rPr lang="en-US" sz="1000" dirty="0"/>
              <a:t> </a:t>
            </a:r>
            <a:r>
              <a:rPr lang="en-US" sz="1000" dirty="0" err="1"/>
              <a:t>xmlns:xsi</a:t>
            </a:r>
            <a:r>
              <a:rPr lang="en-US" sz="1000" dirty="0"/>
              <a:t>="http://www.w3.org/2001/XMLSchema-instance"</a:t>
            </a:r>
          </a:p>
          <a:p>
            <a:r>
              <a:rPr lang="en-US" sz="1000" dirty="0"/>
              <a:t>                    </a:t>
            </a:r>
            <a:r>
              <a:rPr lang="en-US" sz="1000" dirty="0" err="1"/>
              <a:t>xmlns:xs</a:t>
            </a:r>
            <a:r>
              <a:rPr lang="en-US" sz="1000" dirty="0"/>
              <a:t>="http://www.w3.org/2001/XMLSchema"</a:t>
            </a:r>
          </a:p>
          <a:p>
            <a:r>
              <a:rPr lang="en-US" sz="1000" dirty="0"/>
              <a:t>                    ID="_331d27fc03f54d27735ca401636b8fc10477d5d001"</a:t>
            </a:r>
          </a:p>
          <a:p>
            <a:r>
              <a:rPr lang="en-US" sz="1000" dirty="0"/>
              <a:t>                    Version="2.0"</a:t>
            </a:r>
          </a:p>
          <a:p>
            <a:r>
              <a:rPr lang="en-US" sz="1000" dirty="0"/>
              <a:t>                    </a:t>
            </a:r>
            <a:r>
              <a:rPr lang="en-US" sz="1000" dirty="0" err="1"/>
              <a:t>IssueInstant</a:t>
            </a:r>
            <a:r>
              <a:rPr lang="en-US" sz="1000" dirty="0"/>
              <a:t>="20</a:t>
            </a:r>
            <a:r>
              <a:rPr lang="sr-Latn-RS" sz="1000" dirty="0"/>
              <a:t>xx</a:t>
            </a:r>
            <a:r>
              <a:rPr lang="en-US" sz="1000" dirty="0"/>
              <a:t>-02-24T17:03:59Z"</a:t>
            </a:r>
          </a:p>
          <a:p>
            <a:r>
              <a:rPr lang="en-US" sz="1000" dirty="0"/>
              <a:t>                    &gt;</a:t>
            </a:r>
          </a:p>
          <a:p>
            <a:endParaRPr lang="en-US" sz="1000" dirty="0"/>
          </a:p>
          <a:p>
            <a:r>
              <a:rPr lang="en-US" sz="1000" dirty="0"/>
              <a:t>	...</a:t>
            </a:r>
          </a:p>
          <a:p>
            <a:endParaRPr lang="en-US" sz="1000" dirty="0"/>
          </a:p>
          <a:p>
            <a:r>
              <a:rPr lang="en-US" sz="1000" dirty="0"/>
              <a:t>    &lt;/</a:t>
            </a:r>
            <a:r>
              <a:rPr lang="en-US" sz="1000" dirty="0" err="1"/>
              <a:t>saml:</a:t>
            </a:r>
            <a:r>
              <a:rPr lang="en-US" sz="1000" dirty="0" err="1">
                <a:highlight>
                  <a:srgbClr val="008000"/>
                </a:highlight>
              </a:rPr>
              <a:t>Assertion</a:t>
            </a:r>
            <a:r>
              <a:rPr lang="en-US" sz="1000" dirty="0"/>
              <a:t>&gt;</a:t>
            </a:r>
          </a:p>
          <a:p>
            <a:r>
              <a:rPr lang="en-US" sz="1000" dirty="0"/>
              <a:t>&lt;/</a:t>
            </a:r>
            <a:r>
              <a:rPr lang="en-US" sz="1000" dirty="0" err="1"/>
              <a:t>samlp:</a:t>
            </a:r>
            <a:r>
              <a:rPr lang="en-US" sz="1000" dirty="0" err="1">
                <a:highlight>
                  <a:srgbClr val="FF00FF"/>
                </a:highlight>
              </a:rPr>
              <a:t>Response</a:t>
            </a:r>
            <a:r>
              <a:rPr lang="en-US" sz="1000" dirty="0"/>
              <a:t>&gt;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89A53B8-EF91-407B-A243-296DAECA7228}"/>
              </a:ext>
            </a:extLst>
          </p:cNvPr>
          <p:cNvCxnSpPr>
            <a:cxnSpLocks/>
          </p:cNvCxnSpPr>
          <p:nvPr/>
        </p:nvCxnSpPr>
        <p:spPr>
          <a:xfrm flipV="1">
            <a:off x="4096512" y="3108960"/>
            <a:ext cx="512064" cy="1444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4347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fbf3bb6a53_1_7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SAML Authentication Flow </a:t>
            </a:r>
            <a:endParaRPr/>
          </a:p>
        </p:txBody>
      </p:sp>
      <p:sp>
        <p:nvSpPr>
          <p:cNvPr id="222" name="Google Shape;222;g2fbf3bb6a53_1_7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7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223" name="Google Shape;223;g2fbf3bb6a53_1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5638" y="1101086"/>
            <a:ext cx="6440723" cy="5410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89A53B8-EF91-407B-A243-296DAECA7228}"/>
              </a:ext>
            </a:extLst>
          </p:cNvPr>
          <p:cNvCxnSpPr>
            <a:cxnSpLocks/>
          </p:cNvCxnSpPr>
          <p:nvPr/>
        </p:nvCxnSpPr>
        <p:spPr>
          <a:xfrm flipV="1">
            <a:off x="4096512" y="3108960"/>
            <a:ext cx="512064" cy="1444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F8E46FD2-2573-4B85-899A-6FB9F9098AE7}"/>
              </a:ext>
            </a:extLst>
          </p:cNvPr>
          <p:cNvSpPr/>
          <p:nvPr/>
        </p:nvSpPr>
        <p:spPr>
          <a:xfrm>
            <a:off x="4608577" y="539496"/>
            <a:ext cx="7583424" cy="6208776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 &lt;</a:t>
            </a:r>
            <a:r>
              <a:rPr lang="en-US" sz="1000" dirty="0" err="1">
                <a:solidFill>
                  <a:schemeClr val="tx1"/>
                </a:solidFill>
              </a:rPr>
              <a:t>saml:</a:t>
            </a:r>
            <a:r>
              <a:rPr lang="en-US" sz="1000" dirty="0" err="1">
                <a:solidFill>
                  <a:schemeClr val="tx1"/>
                </a:solidFill>
                <a:highlight>
                  <a:srgbClr val="00FF00"/>
                </a:highlight>
              </a:rPr>
              <a:t>Assertion</a:t>
            </a:r>
            <a:r>
              <a:rPr lang="en-US" sz="1000" dirty="0">
                <a:solidFill>
                  <a:schemeClr val="tx1"/>
                </a:solidFill>
                <a:highlight>
                  <a:srgbClr val="00FF00"/>
                </a:highlight>
              </a:rPr>
              <a:t> </a:t>
            </a:r>
            <a:r>
              <a:rPr lang="en-US" sz="1000" dirty="0" err="1">
                <a:solidFill>
                  <a:schemeClr val="tx1"/>
                </a:solidFill>
              </a:rPr>
              <a:t>xmlns:xsi</a:t>
            </a:r>
            <a:r>
              <a:rPr lang="en-US" sz="1000" dirty="0">
                <a:solidFill>
                  <a:schemeClr val="tx1"/>
                </a:solidFill>
              </a:rPr>
              <a:t>="http://www.w3.org/2001/XMLSchema-instance"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</a:t>
            </a:r>
            <a:r>
              <a:rPr lang="en-US" sz="1000" dirty="0" err="1">
                <a:solidFill>
                  <a:schemeClr val="tx1"/>
                </a:solidFill>
              </a:rPr>
              <a:t>xmlns:xs</a:t>
            </a:r>
            <a:r>
              <a:rPr lang="en-US" sz="1000" dirty="0">
                <a:solidFill>
                  <a:schemeClr val="tx1"/>
                </a:solidFill>
              </a:rPr>
              <a:t>="http://www.w3.org/2001/XMLSchema"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ID="_331d27fc03f54d27735ca401636b8fc10477d5d001"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Version="2.0"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</a:t>
            </a:r>
            <a:r>
              <a:rPr lang="en-US" sz="1000" dirty="0" err="1">
                <a:solidFill>
                  <a:schemeClr val="tx1"/>
                </a:solidFill>
              </a:rPr>
              <a:t>IssueInstant</a:t>
            </a:r>
            <a:r>
              <a:rPr lang="en-US" sz="1000" dirty="0">
                <a:solidFill>
                  <a:schemeClr val="tx1"/>
                </a:solidFill>
              </a:rPr>
              <a:t>="20</a:t>
            </a:r>
            <a:r>
              <a:rPr lang="sr-Latn-RS" sz="1000" dirty="0">
                <a:solidFill>
                  <a:schemeClr val="tx1"/>
                </a:solidFill>
              </a:rPr>
              <a:t>xx</a:t>
            </a:r>
            <a:r>
              <a:rPr lang="en-US" sz="1000" dirty="0">
                <a:solidFill>
                  <a:schemeClr val="tx1"/>
                </a:solidFill>
              </a:rPr>
              <a:t>-02-24T17:03:59Z"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&lt;</a:t>
            </a:r>
            <a:r>
              <a:rPr lang="en-US" sz="1000" dirty="0" err="1">
                <a:solidFill>
                  <a:schemeClr val="tx1"/>
                </a:solidFill>
              </a:rPr>
              <a:t>saml:Issuer</a:t>
            </a:r>
            <a:r>
              <a:rPr lang="en-US" sz="1000" dirty="0">
                <a:solidFill>
                  <a:schemeClr val="tx1"/>
                </a:solidFill>
              </a:rPr>
              <a:t>&gt;https://login.iamres.ac.rs&lt;/saml:Issuer&gt;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&lt;</a:t>
            </a:r>
            <a:r>
              <a:rPr lang="en-US" sz="1000" dirty="0" err="1">
                <a:solidFill>
                  <a:schemeClr val="tx1"/>
                </a:solidFill>
              </a:rPr>
              <a:t>ds:Signature</a:t>
            </a:r>
            <a:r>
              <a:rPr lang="en-US" sz="1000" dirty="0">
                <a:solidFill>
                  <a:schemeClr val="tx1"/>
                </a:solidFill>
              </a:rPr>
              <a:t> ...         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&lt;/</a:t>
            </a:r>
            <a:r>
              <a:rPr lang="en-US" sz="1000" dirty="0" err="1">
                <a:solidFill>
                  <a:schemeClr val="tx1"/>
                </a:solidFill>
              </a:rPr>
              <a:t>ds:Signature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&lt;</a:t>
            </a:r>
            <a:r>
              <a:rPr lang="en-US" sz="1000" dirty="0" err="1">
                <a:solidFill>
                  <a:schemeClr val="tx1"/>
                </a:solidFill>
              </a:rPr>
              <a:t>saml:Subject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&lt;</a:t>
            </a:r>
            <a:r>
              <a:rPr lang="en-US" sz="1000" dirty="0" err="1">
                <a:solidFill>
                  <a:srgbClr val="FF0000"/>
                </a:solidFill>
              </a:rPr>
              <a:t>saml:NameID</a:t>
            </a:r>
            <a:r>
              <a:rPr lang="en-US" sz="1000" dirty="0">
                <a:solidFill>
                  <a:srgbClr val="FF0000"/>
                </a:solidFill>
              </a:rPr>
              <a:t> </a:t>
            </a:r>
            <a:r>
              <a:rPr lang="en-US" sz="1000" dirty="0" err="1">
                <a:solidFill>
                  <a:schemeClr val="tx1"/>
                </a:solidFill>
              </a:rPr>
              <a:t>SPNameQualifier</a:t>
            </a:r>
            <a:r>
              <a:rPr lang="en-US" sz="1000" dirty="0">
                <a:solidFill>
                  <a:schemeClr val="tx1"/>
                </a:solidFill>
              </a:rPr>
              <a:t>="https://edumeet.amres.ac.rs/</a:t>
            </a:r>
            <a:r>
              <a:rPr lang="en-US" sz="1000" dirty="0" err="1">
                <a:solidFill>
                  <a:schemeClr val="tx1"/>
                </a:solidFill>
              </a:rPr>
              <a:t>simplesaml</a:t>
            </a:r>
            <a:r>
              <a:rPr lang="en-US" sz="1000" dirty="0">
                <a:solidFill>
                  <a:schemeClr val="tx1"/>
                </a:solidFill>
              </a:rPr>
              <a:t>/</a:t>
            </a:r>
            <a:r>
              <a:rPr lang="en-US" sz="1000" dirty="0" err="1">
                <a:solidFill>
                  <a:schemeClr val="tx1"/>
                </a:solidFill>
              </a:rPr>
              <a:t>module.php</a:t>
            </a:r>
            <a:r>
              <a:rPr lang="en-US" sz="1000" dirty="0">
                <a:solidFill>
                  <a:schemeClr val="tx1"/>
                </a:solidFill>
              </a:rPr>
              <a:t>/</a:t>
            </a:r>
            <a:r>
              <a:rPr lang="en-US" sz="1000" dirty="0" err="1">
                <a:solidFill>
                  <a:schemeClr val="tx1"/>
                </a:solidFill>
              </a:rPr>
              <a:t>saml</a:t>
            </a:r>
            <a:r>
              <a:rPr lang="en-US" sz="1000" dirty="0">
                <a:solidFill>
                  <a:schemeClr val="tx1"/>
                </a:solidFill>
              </a:rPr>
              <a:t>/</a:t>
            </a:r>
            <a:r>
              <a:rPr lang="en-US" sz="1000" dirty="0" err="1">
                <a:solidFill>
                  <a:schemeClr val="tx1"/>
                </a:solidFill>
              </a:rPr>
              <a:t>sp</a:t>
            </a:r>
            <a:r>
              <a:rPr lang="en-US" sz="1000" dirty="0">
                <a:solidFill>
                  <a:schemeClr val="tx1"/>
                </a:solidFill>
              </a:rPr>
              <a:t>/</a:t>
            </a:r>
            <a:r>
              <a:rPr lang="en-US" sz="1000" dirty="0" err="1">
                <a:solidFill>
                  <a:schemeClr val="tx1"/>
                </a:solidFill>
              </a:rPr>
              <a:t>metadata.php</a:t>
            </a:r>
            <a:r>
              <a:rPr lang="en-US" sz="1000" dirty="0">
                <a:solidFill>
                  <a:schemeClr val="tx1"/>
                </a:solidFill>
              </a:rPr>
              <a:t>/default-</a:t>
            </a:r>
            <a:r>
              <a:rPr lang="en-US" sz="1000" dirty="0" err="1">
                <a:solidFill>
                  <a:schemeClr val="tx1"/>
                </a:solidFill>
              </a:rPr>
              <a:t>sp</a:t>
            </a:r>
            <a:r>
              <a:rPr lang="en-US" sz="1000" dirty="0">
                <a:solidFill>
                  <a:schemeClr val="tx1"/>
                </a:solidFill>
              </a:rPr>
              <a:t>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     Format="urn:oasis:names:tc:SAML:2.0:nameid-format:</a:t>
            </a:r>
            <a:r>
              <a:rPr lang="sr-Latn-RS" sz="1000" dirty="0">
                <a:solidFill>
                  <a:schemeClr val="tx1"/>
                </a:solidFill>
              </a:rPr>
              <a:t>persistent</a:t>
            </a:r>
            <a:r>
              <a:rPr lang="en-US" sz="1000" dirty="0">
                <a:solidFill>
                  <a:schemeClr val="tx1"/>
                </a:solidFill>
              </a:rPr>
              <a:t>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     &gt;</a:t>
            </a:r>
            <a:r>
              <a:rPr lang="sr-Latn-RS" sz="1000" dirty="0">
                <a:solidFill>
                  <a:schemeClr val="tx1"/>
                </a:solidFill>
              </a:rPr>
              <a:t> xxx </a:t>
            </a:r>
          </a:p>
          <a:p>
            <a:r>
              <a:rPr lang="sr-Latn-RS" sz="1000" dirty="0">
                <a:solidFill>
                  <a:schemeClr val="tx1"/>
                </a:solidFill>
              </a:rPr>
              <a:t>             </a:t>
            </a:r>
            <a:r>
              <a:rPr lang="en-US" sz="1000" dirty="0">
                <a:solidFill>
                  <a:schemeClr val="tx1"/>
                </a:solidFill>
              </a:rPr>
              <a:t>&lt;/</a:t>
            </a:r>
            <a:r>
              <a:rPr lang="en-US" sz="1000" dirty="0" err="1">
                <a:solidFill>
                  <a:schemeClr val="tx1"/>
                </a:solidFill>
              </a:rPr>
              <a:t>saml:NameID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&lt;</a:t>
            </a:r>
            <a:r>
              <a:rPr lang="en-US" sz="1000" dirty="0" err="1">
                <a:solidFill>
                  <a:schemeClr val="tx1"/>
                </a:solidFill>
              </a:rPr>
              <a:t>saml:SubjectConfirmation</a:t>
            </a:r>
            <a:r>
              <a:rPr lang="en-US" sz="1000" dirty="0">
                <a:solidFill>
                  <a:schemeClr val="tx1"/>
                </a:solidFill>
              </a:rPr>
              <a:t> Method="urn:oasis:names:tc:SAML:2.0:cm:bearer"&gt;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&lt;</a:t>
            </a:r>
            <a:r>
              <a:rPr lang="en-US" sz="1000" dirty="0" err="1">
                <a:solidFill>
                  <a:schemeClr val="tx1"/>
                </a:solidFill>
              </a:rPr>
              <a:t>saml:SubjectConfirmationData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1000" dirty="0" err="1">
                <a:solidFill>
                  <a:schemeClr val="tx1"/>
                </a:solidFill>
              </a:rPr>
              <a:t>NotOnOrAfter</a:t>
            </a:r>
            <a:r>
              <a:rPr lang="en-US" sz="1000" dirty="0">
                <a:solidFill>
                  <a:schemeClr val="tx1"/>
                </a:solidFill>
              </a:rPr>
              <a:t>="20</a:t>
            </a:r>
            <a:r>
              <a:rPr lang="sr-Latn-RS" sz="1000" dirty="0">
                <a:solidFill>
                  <a:schemeClr val="tx1"/>
                </a:solidFill>
              </a:rPr>
              <a:t>xx</a:t>
            </a:r>
            <a:r>
              <a:rPr lang="en-US" sz="1000" dirty="0">
                <a:solidFill>
                  <a:schemeClr val="tx1"/>
                </a:solidFill>
              </a:rPr>
              <a:t>-02-24T17:08:59Z"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                          Recipient="https://edumeet.amres.ac.rs/auth/callback"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                          </a:t>
            </a:r>
            <a:r>
              <a:rPr lang="en-US" sz="1000" dirty="0" err="1">
                <a:solidFill>
                  <a:schemeClr val="tx1"/>
                </a:solidFill>
              </a:rPr>
              <a:t>InResponseTo</a:t>
            </a:r>
            <a:r>
              <a:rPr lang="en-US" sz="1000" dirty="0">
                <a:solidFill>
                  <a:schemeClr val="tx1"/>
                </a:solidFill>
              </a:rPr>
              <a:t>="_77e997b22177e5e024d9"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                          /&gt;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&lt;/</a:t>
            </a:r>
            <a:r>
              <a:rPr lang="en-US" sz="1000" dirty="0" err="1">
                <a:solidFill>
                  <a:schemeClr val="tx1"/>
                </a:solidFill>
              </a:rPr>
              <a:t>saml:SubjectConfirmation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&lt;/</a:t>
            </a:r>
            <a:r>
              <a:rPr lang="en-US" sz="1000" dirty="0" err="1">
                <a:solidFill>
                  <a:schemeClr val="tx1"/>
                </a:solidFill>
              </a:rPr>
              <a:t>saml:Subject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&lt;</a:t>
            </a:r>
            <a:r>
              <a:rPr lang="en-US" sz="1000" dirty="0" err="1">
                <a:solidFill>
                  <a:schemeClr val="tx1"/>
                </a:solidFill>
              </a:rPr>
              <a:t>saml:Conditions</a:t>
            </a:r>
            <a:r>
              <a:rPr lang="en-US" sz="1000" dirty="0">
                <a:solidFill>
                  <a:schemeClr val="tx1"/>
                </a:solidFill>
              </a:rPr>
              <a:t> ...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&lt;/</a:t>
            </a:r>
            <a:r>
              <a:rPr lang="en-US" sz="1000" dirty="0" err="1">
                <a:solidFill>
                  <a:schemeClr val="tx1"/>
                </a:solidFill>
              </a:rPr>
              <a:t>saml:Conditions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&lt;</a:t>
            </a:r>
            <a:r>
              <a:rPr lang="en-US" sz="1000" dirty="0" err="1">
                <a:solidFill>
                  <a:schemeClr val="tx1"/>
                </a:solidFill>
              </a:rPr>
              <a:t>saml:AuthnStatement</a:t>
            </a:r>
            <a:r>
              <a:rPr lang="en-US" sz="1000" dirty="0">
                <a:solidFill>
                  <a:schemeClr val="tx1"/>
                </a:solidFill>
              </a:rPr>
              <a:t> ...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&lt;/</a:t>
            </a:r>
            <a:r>
              <a:rPr lang="en-US" sz="1000" dirty="0" err="1">
                <a:solidFill>
                  <a:schemeClr val="tx1"/>
                </a:solidFill>
              </a:rPr>
              <a:t>saml:AuthnStatement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&lt;</a:t>
            </a:r>
            <a:r>
              <a:rPr lang="en-US" sz="1000" dirty="0" err="1">
                <a:solidFill>
                  <a:schemeClr val="tx1"/>
                </a:solidFill>
              </a:rPr>
              <a:t>saml:AttributeStatement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&lt;</a:t>
            </a:r>
            <a:r>
              <a:rPr lang="en-US" sz="1000" dirty="0" err="1">
                <a:solidFill>
                  <a:schemeClr val="tx1"/>
                </a:solidFill>
              </a:rPr>
              <a:t>saml:Attribute</a:t>
            </a:r>
            <a:r>
              <a:rPr lang="en-US" sz="1000" dirty="0">
                <a:solidFill>
                  <a:schemeClr val="tx1"/>
                </a:solidFill>
              </a:rPr>
              <a:t> Name="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urn:oid:1.3.6.1.4.1.5923.1.1.1.6</a:t>
            </a:r>
            <a:r>
              <a:rPr lang="en-US" sz="1000" dirty="0">
                <a:solidFill>
                  <a:schemeClr val="tx1"/>
                </a:solidFill>
              </a:rPr>
              <a:t>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        </a:t>
            </a:r>
            <a:r>
              <a:rPr lang="en-US" sz="1000" dirty="0" err="1">
                <a:solidFill>
                  <a:schemeClr val="tx1"/>
                </a:solidFill>
              </a:rPr>
              <a:t>NameFormat</a:t>
            </a:r>
            <a:r>
              <a:rPr lang="en-US" sz="1000" dirty="0">
                <a:solidFill>
                  <a:schemeClr val="tx1"/>
                </a:solidFill>
              </a:rPr>
              <a:t>="urn:oasis:names:tc:SAML:2.0:attrname-format:uri"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        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&lt;</a:t>
            </a:r>
            <a:r>
              <a:rPr lang="en-US" sz="1000" dirty="0" err="1">
                <a:solidFill>
                  <a:schemeClr val="tx1"/>
                </a:solidFill>
              </a:rPr>
              <a:t>saml:AttributeValue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1000" dirty="0" err="1">
                <a:solidFill>
                  <a:schemeClr val="tx1"/>
                </a:solidFill>
              </a:rPr>
              <a:t>xsi:type</a:t>
            </a:r>
            <a:r>
              <a:rPr lang="en-US" sz="1000" dirty="0">
                <a:solidFill>
                  <a:schemeClr val="tx1"/>
                </a:solidFill>
              </a:rPr>
              <a:t>="</a:t>
            </a:r>
            <a:r>
              <a:rPr lang="en-US" sz="1000" dirty="0" err="1">
                <a:solidFill>
                  <a:schemeClr val="tx1"/>
                </a:solidFill>
              </a:rPr>
              <a:t>xs:string</a:t>
            </a:r>
            <a:r>
              <a:rPr lang="en-US" sz="1000" dirty="0">
                <a:solidFill>
                  <a:schemeClr val="tx1"/>
                </a:solidFill>
              </a:rPr>
              <a:t>"&gt;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andrijana-test@amres.ac.rs</a:t>
            </a:r>
            <a:r>
              <a:rPr lang="en-US" sz="1000" dirty="0">
                <a:solidFill>
                  <a:schemeClr val="tx1"/>
                </a:solidFill>
              </a:rPr>
              <a:t>&lt;/</a:t>
            </a:r>
            <a:r>
              <a:rPr lang="en-US" sz="1000" dirty="0" err="1">
                <a:solidFill>
                  <a:schemeClr val="tx1"/>
                </a:solidFill>
              </a:rPr>
              <a:t>saml:AttributeValue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&lt;/</a:t>
            </a:r>
            <a:r>
              <a:rPr lang="en-US" sz="1000" dirty="0" err="1">
                <a:solidFill>
                  <a:schemeClr val="tx1"/>
                </a:solidFill>
              </a:rPr>
              <a:t>saml:Attribute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&lt;</a:t>
            </a:r>
            <a:r>
              <a:rPr lang="en-US" sz="1000" dirty="0" err="1">
                <a:solidFill>
                  <a:schemeClr val="tx1"/>
                </a:solidFill>
              </a:rPr>
              <a:t>saml:Attribute</a:t>
            </a:r>
            <a:r>
              <a:rPr lang="en-US" sz="1000" dirty="0">
                <a:solidFill>
                  <a:schemeClr val="tx1"/>
                </a:solidFill>
              </a:rPr>
              <a:t> Name="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urn:oid:1.3.6.1.4.1.5923.1.1.1.1</a:t>
            </a:r>
            <a:r>
              <a:rPr lang="en-US" sz="1000" dirty="0">
                <a:solidFill>
                  <a:schemeClr val="tx1"/>
                </a:solidFill>
              </a:rPr>
              <a:t>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        </a:t>
            </a:r>
            <a:r>
              <a:rPr lang="en-US" sz="1000" dirty="0" err="1">
                <a:solidFill>
                  <a:schemeClr val="tx1"/>
                </a:solidFill>
              </a:rPr>
              <a:t>NameFormat</a:t>
            </a:r>
            <a:r>
              <a:rPr lang="en-US" sz="1000" dirty="0">
                <a:solidFill>
                  <a:schemeClr val="tx1"/>
                </a:solidFill>
              </a:rPr>
              <a:t>="urn:oasis:names:tc:SAML:2.0:attrname-format:uri"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            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    &lt;</a:t>
            </a:r>
            <a:r>
              <a:rPr lang="en-US" sz="1000" dirty="0" err="1">
                <a:solidFill>
                  <a:schemeClr val="tx1"/>
                </a:solidFill>
              </a:rPr>
              <a:t>saml:AttributeValue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1000" dirty="0" err="1">
                <a:solidFill>
                  <a:schemeClr val="tx1"/>
                </a:solidFill>
              </a:rPr>
              <a:t>xsi:type</a:t>
            </a:r>
            <a:r>
              <a:rPr lang="en-US" sz="1000" dirty="0">
                <a:solidFill>
                  <a:schemeClr val="tx1"/>
                </a:solidFill>
              </a:rPr>
              <a:t>="</a:t>
            </a:r>
            <a:r>
              <a:rPr lang="en-US" sz="1000" dirty="0" err="1">
                <a:solidFill>
                  <a:schemeClr val="tx1"/>
                </a:solidFill>
              </a:rPr>
              <a:t>xs:string</a:t>
            </a:r>
            <a:r>
              <a:rPr lang="en-US" sz="1000" dirty="0">
                <a:solidFill>
                  <a:schemeClr val="tx1"/>
                </a:solidFill>
              </a:rPr>
              <a:t>"&gt;</a:t>
            </a:r>
            <a:r>
              <a:rPr lang="en-US" sz="1000" dirty="0" err="1">
                <a:solidFill>
                  <a:schemeClr val="accent6">
                    <a:lumMod val="75000"/>
                  </a:schemeClr>
                </a:solidFill>
              </a:rPr>
              <a:t>zaposleni</a:t>
            </a:r>
            <a:r>
              <a:rPr lang="en-US" sz="1000" dirty="0">
                <a:solidFill>
                  <a:schemeClr val="tx1"/>
                </a:solidFill>
              </a:rPr>
              <a:t>&lt;/</a:t>
            </a:r>
            <a:r>
              <a:rPr lang="en-US" sz="1000" dirty="0" err="1">
                <a:solidFill>
                  <a:schemeClr val="tx1"/>
                </a:solidFill>
              </a:rPr>
              <a:t>saml:AttributeValue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        &lt;/</a:t>
            </a:r>
            <a:r>
              <a:rPr lang="en-US" sz="1000" dirty="0" err="1">
                <a:solidFill>
                  <a:schemeClr val="tx1"/>
                </a:solidFill>
              </a:rPr>
              <a:t>saml:Attribute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&lt;/</a:t>
            </a:r>
            <a:r>
              <a:rPr lang="en-US" sz="1000" dirty="0" err="1">
                <a:solidFill>
                  <a:schemeClr val="tx1"/>
                </a:solidFill>
              </a:rPr>
              <a:t>saml:AttributeStatement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  <a:p>
            <a:r>
              <a:rPr lang="en-US" sz="1000" dirty="0">
                <a:solidFill>
                  <a:schemeClr val="tx1"/>
                </a:solidFill>
              </a:rPr>
              <a:t>    &lt;/</a:t>
            </a:r>
            <a:r>
              <a:rPr lang="en-US" sz="1000" dirty="0" err="1">
                <a:solidFill>
                  <a:schemeClr val="tx1"/>
                </a:solidFill>
              </a:rPr>
              <a:t>saml:</a:t>
            </a:r>
            <a:r>
              <a:rPr lang="en-US" sz="1000" dirty="0" err="1">
                <a:solidFill>
                  <a:schemeClr val="tx1"/>
                </a:solidFill>
                <a:highlight>
                  <a:srgbClr val="00FF00"/>
                </a:highlight>
              </a:rPr>
              <a:t>Assertion</a:t>
            </a:r>
            <a:r>
              <a:rPr lang="en-US" sz="1000" dirty="0">
                <a:solidFill>
                  <a:schemeClr val="tx1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4072657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f52d4be456_1_167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SAML2 IdP and SP Implementations </a:t>
            </a:r>
            <a:endParaRPr/>
          </a:p>
        </p:txBody>
      </p:sp>
      <p:sp>
        <p:nvSpPr>
          <p:cNvPr id="230" name="Google Shape;230;g2f52d4be456_1_167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grpSp>
        <p:nvGrpSpPr>
          <p:cNvPr id="231" name="Google Shape;231;g2f52d4be456_1_167"/>
          <p:cNvGrpSpPr/>
          <p:nvPr/>
        </p:nvGrpSpPr>
        <p:grpSpPr>
          <a:xfrm>
            <a:off x="3391254" y="1387643"/>
            <a:ext cx="4871425" cy="5114510"/>
            <a:chOff x="6008242" y="609601"/>
            <a:chExt cx="5210090" cy="5470074"/>
          </a:xfrm>
        </p:grpSpPr>
        <p:grpSp>
          <p:nvGrpSpPr>
            <p:cNvPr id="232" name="Google Shape;232;g2f52d4be456_1_167"/>
            <p:cNvGrpSpPr/>
            <p:nvPr/>
          </p:nvGrpSpPr>
          <p:grpSpPr>
            <a:xfrm>
              <a:off x="6008242" y="609601"/>
              <a:ext cx="5210090" cy="5470074"/>
              <a:chOff x="3886200" y="1295400"/>
              <a:chExt cx="4241801" cy="4453467"/>
            </a:xfrm>
          </p:grpSpPr>
          <p:sp>
            <p:nvSpPr>
              <p:cNvPr id="233" name="Google Shape;233;g2f52d4be456_1_167"/>
              <p:cNvSpPr/>
              <p:nvPr/>
            </p:nvSpPr>
            <p:spPr>
              <a:xfrm>
                <a:off x="3945467" y="3361266"/>
                <a:ext cx="1744134" cy="1744134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g2f52d4be456_1_167"/>
              <p:cNvSpPr/>
              <p:nvPr/>
            </p:nvSpPr>
            <p:spPr>
              <a:xfrm>
                <a:off x="3886200" y="1981199"/>
                <a:ext cx="1744134" cy="1744134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g2f52d4be456_1_167"/>
              <p:cNvSpPr/>
              <p:nvPr/>
            </p:nvSpPr>
            <p:spPr>
              <a:xfrm>
                <a:off x="5122333" y="1295400"/>
                <a:ext cx="1744134" cy="174413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g2f52d4be456_1_167"/>
              <p:cNvSpPr/>
              <p:nvPr/>
            </p:nvSpPr>
            <p:spPr>
              <a:xfrm>
                <a:off x="6316133" y="1913467"/>
                <a:ext cx="1744134" cy="174413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g2f52d4be456_1_167"/>
              <p:cNvSpPr/>
              <p:nvPr/>
            </p:nvSpPr>
            <p:spPr>
              <a:xfrm>
                <a:off x="6383867" y="3268133"/>
                <a:ext cx="1744134" cy="174413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g2f52d4be456_1_167"/>
              <p:cNvSpPr/>
              <p:nvPr/>
            </p:nvSpPr>
            <p:spPr>
              <a:xfrm>
                <a:off x="5181600" y="4004733"/>
                <a:ext cx="1744134" cy="1744134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g2f52d4be456_1_167"/>
              <p:cNvSpPr/>
              <p:nvPr/>
            </p:nvSpPr>
            <p:spPr>
              <a:xfrm>
                <a:off x="5122333" y="2667000"/>
                <a:ext cx="1744134" cy="1744134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0" name="Google Shape;240;g2f52d4be456_1_167"/>
            <p:cNvSpPr txBox="1"/>
            <p:nvPr/>
          </p:nvSpPr>
          <p:spPr>
            <a:xfrm>
              <a:off x="7862405" y="1207496"/>
              <a:ext cx="1267188" cy="3620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Shibboleth</a:t>
              </a:r>
              <a:endParaRPr sz="1600" b="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41" name="Google Shape;241;g2f52d4be456_1_167"/>
            <p:cNvSpPr txBox="1"/>
            <p:nvPr/>
          </p:nvSpPr>
          <p:spPr>
            <a:xfrm>
              <a:off x="6081039" y="2218282"/>
              <a:ext cx="1542144" cy="6254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Microsoft ADFS</a:t>
              </a:r>
              <a:endParaRPr sz="1600" b="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42" name="Google Shape;242;g2f52d4be456_1_167"/>
            <p:cNvSpPr txBox="1"/>
            <p:nvPr/>
          </p:nvSpPr>
          <p:spPr>
            <a:xfrm>
              <a:off x="6122634" y="3993716"/>
              <a:ext cx="1538263" cy="3620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mod_mellon</a:t>
              </a:r>
              <a:endParaRPr sz="1600" b="1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43" name="Google Shape;243;g2f52d4be456_1_167"/>
            <p:cNvSpPr txBox="1"/>
            <p:nvPr/>
          </p:nvSpPr>
          <p:spPr>
            <a:xfrm>
              <a:off x="8033745" y="4874249"/>
              <a:ext cx="1312019" cy="5102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500" b="0" i="0" u="none" strike="noStrike" cap="none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…</a:t>
              </a:r>
              <a:endParaRPr sz="25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44" name="Google Shape;244;g2f52d4be456_1_167"/>
            <p:cNvSpPr txBox="1"/>
            <p:nvPr/>
          </p:nvSpPr>
          <p:spPr>
            <a:xfrm>
              <a:off x="9574678" y="3849783"/>
              <a:ext cx="1312019" cy="3620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pySAML2</a:t>
              </a:r>
              <a:endParaRPr sz="1600" b="1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sp>
          <p:nvSpPr>
            <p:cNvPr id="245" name="Google Shape;245;g2f52d4be456_1_167"/>
            <p:cNvSpPr txBox="1"/>
            <p:nvPr/>
          </p:nvSpPr>
          <p:spPr>
            <a:xfrm>
              <a:off x="9280973" y="2065757"/>
              <a:ext cx="1710907" cy="3752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28600" marR="0" lvl="0" indent="-228600" algn="l" rtl="0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SimpleSAMLPHP</a:t>
              </a:r>
              <a:endPara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g2f52d4be456_1_167"/>
            <p:cNvSpPr txBox="1"/>
            <p:nvPr/>
          </p:nvSpPr>
          <p:spPr>
            <a:xfrm>
              <a:off x="7743705" y="2998113"/>
              <a:ext cx="1689370" cy="5595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rgbClr val="0070C0"/>
                  </a:solidFill>
                  <a:latin typeface="Calibri"/>
                  <a:ea typeface="Calibri"/>
                  <a:cs typeface="Calibri"/>
                  <a:sym typeface="Calibri"/>
                </a:rPr>
                <a:t>IdP and SP Implementations</a:t>
              </a:r>
              <a:endParaRPr sz="1400" b="1" i="0" u="none" strike="noStrike" cap="none">
                <a:solidFill>
                  <a:srgbClr val="0070C0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f52d4be456_1_189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Introduction to Shibboleth </a:t>
            </a:r>
            <a:endParaRPr/>
          </a:p>
        </p:txBody>
      </p:sp>
      <p:sp>
        <p:nvSpPr>
          <p:cNvPr id="253" name="Google Shape;253;g2f52d4be456_1_189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grpSp>
        <p:nvGrpSpPr>
          <p:cNvPr id="254" name="Google Shape;254;g2f52d4be456_1_189"/>
          <p:cNvGrpSpPr/>
          <p:nvPr/>
        </p:nvGrpSpPr>
        <p:grpSpPr>
          <a:xfrm>
            <a:off x="3146826" y="1390881"/>
            <a:ext cx="4701445" cy="914400"/>
            <a:chOff x="1394555" y="1920270"/>
            <a:chExt cx="4701445" cy="914400"/>
          </a:xfrm>
        </p:grpSpPr>
        <p:sp>
          <p:nvSpPr>
            <p:cNvPr id="255" name="Google Shape;255;g2f52d4be456_1_189"/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g2f52d4be456_1_189"/>
            <p:cNvSpPr/>
            <p:nvPr/>
          </p:nvSpPr>
          <p:spPr>
            <a:xfrm rot="5400000" flipH="1">
              <a:off x="1648889" y="1848817"/>
              <a:ext cx="680054" cy="1188721"/>
            </a:xfrm>
            <a:custGeom>
              <a:avLst/>
              <a:gdLst/>
              <a:ahLst/>
              <a:cxnLst/>
              <a:rect l="l" t="t" r="r" b="b"/>
              <a:pathLst>
                <a:path w="680054" h="1188721" extrusionOk="0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g2f52d4be456_1_189"/>
            <p:cNvSpPr/>
            <p:nvPr/>
          </p:nvSpPr>
          <p:spPr>
            <a:xfrm rot="10800000">
              <a:off x="1394555" y="2651790"/>
              <a:ext cx="131415" cy="131415"/>
            </a:xfrm>
            <a:prstGeom prst="rtTriangle">
              <a:avLst/>
            </a:prstGeom>
            <a:solidFill>
              <a:schemeClr val="dk1">
                <a:alpha val="20000"/>
              </a:schemeClr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g2f52d4be456_1_189"/>
            <p:cNvSpPr txBox="1"/>
            <p:nvPr/>
          </p:nvSpPr>
          <p:spPr>
            <a:xfrm>
              <a:off x="1872713" y="2177414"/>
              <a:ext cx="611408" cy="400110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01</a:t>
              </a:r>
              <a:endParaRPr/>
            </a:p>
          </p:txBody>
        </p:sp>
        <p:sp>
          <p:nvSpPr>
            <p:cNvPr id="259" name="Google Shape;259;g2f52d4be456_1_189"/>
            <p:cNvSpPr txBox="1"/>
            <p:nvPr/>
          </p:nvSpPr>
          <p:spPr>
            <a:xfrm flipH="1">
              <a:off x="2832832" y="2321359"/>
              <a:ext cx="3170728" cy="257699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b="0" i="0" u="none" strike="noStrike" cap="none">
                  <a:solidFill>
                    <a:srgbClr val="757070"/>
                  </a:solidFill>
                  <a:latin typeface="Calibri"/>
                  <a:ea typeface="Calibri"/>
                  <a:cs typeface="Calibri"/>
                  <a:sym typeface="Calibri"/>
                </a:rPr>
                <a:t>Internet2 in the US launched the open source project in 2000 </a:t>
              </a:r>
              <a:endParaRPr/>
            </a:p>
          </p:txBody>
        </p:sp>
        <p:sp>
          <p:nvSpPr>
            <p:cNvPr id="260" name="Google Shape;260;g2f52d4be456_1_189"/>
            <p:cNvSpPr txBox="1"/>
            <p:nvPr/>
          </p:nvSpPr>
          <p:spPr>
            <a:xfrm flipH="1">
              <a:off x="2832834" y="2043018"/>
              <a:ext cx="2429015" cy="268792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rgbClr val="3F3F3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Origin</a:t>
              </a:r>
              <a:endParaRPr sz="1200" b="0" i="0" u="none" strike="noStrike" cap="none">
                <a:solidFill>
                  <a:srgbClr val="3F3F3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261" name="Google Shape;261;g2f52d4be456_1_189"/>
          <p:cNvGrpSpPr/>
          <p:nvPr/>
        </p:nvGrpSpPr>
        <p:grpSpPr>
          <a:xfrm>
            <a:off x="3146826" y="2593932"/>
            <a:ext cx="4701445" cy="914400"/>
            <a:chOff x="1394555" y="1920270"/>
            <a:chExt cx="4701445" cy="914400"/>
          </a:xfrm>
        </p:grpSpPr>
        <p:sp>
          <p:nvSpPr>
            <p:cNvPr id="262" name="Google Shape;262;g2f52d4be456_1_189"/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g2f52d4be456_1_189"/>
            <p:cNvSpPr/>
            <p:nvPr/>
          </p:nvSpPr>
          <p:spPr>
            <a:xfrm rot="5400000" flipH="1">
              <a:off x="1648889" y="1848817"/>
              <a:ext cx="680054" cy="1188721"/>
            </a:xfrm>
            <a:custGeom>
              <a:avLst/>
              <a:gdLst/>
              <a:ahLst/>
              <a:cxnLst/>
              <a:rect l="l" t="t" r="r" b="b"/>
              <a:pathLst>
                <a:path w="680054" h="1188721" extrusionOk="0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g2f52d4be456_1_189"/>
            <p:cNvSpPr/>
            <p:nvPr/>
          </p:nvSpPr>
          <p:spPr>
            <a:xfrm rot="10800000">
              <a:off x="1394555" y="2651790"/>
              <a:ext cx="131415" cy="131415"/>
            </a:xfrm>
            <a:prstGeom prst="rtTriangle">
              <a:avLst/>
            </a:prstGeom>
            <a:solidFill>
              <a:schemeClr val="dk1">
                <a:alpha val="20000"/>
              </a:schemeClr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g2f52d4be456_1_189"/>
            <p:cNvSpPr txBox="1"/>
            <p:nvPr/>
          </p:nvSpPr>
          <p:spPr>
            <a:xfrm>
              <a:off x="1872713" y="2177414"/>
              <a:ext cx="611408" cy="400110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02</a:t>
              </a:r>
              <a:endParaRPr/>
            </a:p>
          </p:txBody>
        </p:sp>
        <p:sp>
          <p:nvSpPr>
            <p:cNvPr id="266" name="Google Shape;266;g2f52d4be456_1_189"/>
            <p:cNvSpPr txBox="1"/>
            <p:nvPr/>
          </p:nvSpPr>
          <p:spPr>
            <a:xfrm flipH="1">
              <a:off x="2832832" y="2321359"/>
              <a:ext cx="3170728" cy="423899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b="0" i="0" u="none" strike="noStrike" cap="none">
                  <a:solidFill>
                    <a:srgbClr val="757070"/>
                  </a:solidFill>
                  <a:latin typeface="Calibri"/>
                  <a:ea typeface="Calibri"/>
                  <a:cs typeface="Calibri"/>
                  <a:sym typeface="Calibri"/>
                </a:rPr>
                <a:t>Word Shibboleth was used to identify members of a group </a:t>
              </a:r>
              <a:endParaRPr/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g2f52d4be456_1_189"/>
            <p:cNvSpPr txBox="1"/>
            <p:nvPr/>
          </p:nvSpPr>
          <p:spPr>
            <a:xfrm flipH="1">
              <a:off x="2832834" y="2043018"/>
              <a:ext cx="2429015" cy="268792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rgbClr val="3F3F3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Name</a:t>
              </a:r>
              <a:endParaRPr sz="1200" b="0" i="0" u="none" strike="noStrike" cap="none">
                <a:solidFill>
                  <a:srgbClr val="3F3F3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268" name="Google Shape;268;g2f52d4be456_1_189"/>
          <p:cNvGrpSpPr/>
          <p:nvPr/>
        </p:nvGrpSpPr>
        <p:grpSpPr>
          <a:xfrm>
            <a:off x="3146826" y="3938798"/>
            <a:ext cx="4701445" cy="914400"/>
            <a:chOff x="1394555" y="1920270"/>
            <a:chExt cx="4701445" cy="914400"/>
          </a:xfrm>
        </p:grpSpPr>
        <p:sp>
          <p:nvSpPr>
            <p:cNvPr id="269" name="Google Shape;269;g2f52d4be456_1_189"/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g2f52d4be456_1_189"/>
            <p:cNvSpPr/>
            <p:nvPr/>
          </p:nvSpPr>
          <p:spPr>
            <a:xfrm rot="5400000" flipH="1">
              <a:off x="1648889" y="1848817"/>
              <a:ext cx="680054" cy="1188721"/>
            </a:xfrm>
            <a:custGeom>
              <a:avLst/>
              <a:gdLst/>
              <a:ahLst/>
              <a:cxnLst/>
              <a:rect l="l" t="t" r="r" b="b"/>
              <a:pathLst>
                <a:path w="680054" h="1188721" extrusionOk="0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g2f52d4be456_1_189"/>
            <p:cNvSpPr/>
            <p:nvPr/>
          </p:nvSpPr>
          <p:spPr>
            <a:xfrm rot="10800000">
              <a:off x="1394555" y="2651790"/>
              <a:ext cx="131415" cy="131415"/>
            </a:xfrm>
            <a:prstGeom prst="rtTriangle">
              <a:avLst/>
            </a:prstGeom>
            <a:solidFill>
              <a:schemeClr val="dk1">
                <a:alpha val="20000"/>
              </a:schemeClr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g2f52d4be456_1_189"/>
            <p:cNvSpPr txBox="1"/>
            <p:nvPr/>
          </p:nvSpPr>
          <p:spPr>
            <a:xfrm>
              <a:off x="1872713" y="2177414"/>
              <a:ext cx="611408" cy="400110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03</a:t>
              </a:r>
              <a:endParaRPr/>
            </a:p>
          </p:txBody>
        </p:sp>
        <p:sp>
          <p:nvSpPr>
            <p:cNvPr id="273" name="Google Shape;273;g2f52d4be456_1_189"/>
            <p:cNvSpPr txBox="1"/>
            <p:nvPr/>
          </p:nvSpPr>
          <p:spPr>
            <a:xfrm flipH="1">
              <a:off x="2832832" y="2321359"/>
              <a:ext cx="3170728" cy="257699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Based on Security Assertion Markup Language (SAML)</a:t>
              </a:r>
              <a:endParaRPr sz="9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g2f52d4be456_1_189"/>
            <p:cNvSpPr txBox="1"/>
            <p:nvPr/>
          </p:nvSpPr>
          <p:spPr>
            <a:xfrm flipH="1">
              <a:off x="2832834" y="2043018"/>
              <a:ext cx="2429015" cy="268792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rgbClr val="3F3F3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Standard</a:t>
              </a:r>
              <a:endParaRPr sz="1200" b="0" i="0" u="none" strike="noStrike" cap="none">
                <a:solidFill>
                  <a:srgbClr val="3F3F3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275" name="Google Shape;275;g2f52d4be456_1_189"/>
          <p:cNvGrpSpPr/>
          <p:nvPr/>
        </p:nvGrpSpPr>
        <p:grpSpPr>
          <a:xfrm>
            <a:off x="3146826" y="5283664"/>
            <a:ext cx="4701445" cy="914400"/>
            <a:chOff x="1394555" y="1920270"/>
            <a:chExt cx="4701445" cy="914400"/>
          </a:xfrm>
        </p:grpSpPr>
        <p:sp>
          <p:nvSpPr>
            <p:cNvPr id="276" name="Google Shape;276;g2f52d4be456_1_189"/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g2f52d4be456_1_189"/>
            <p:cNvSpPr/>
            <p:nvPr/>
          </p:nvSpPr>
          <p:spPr>
            <a:xfrm rot="5400000" flipH="1">
              <a:off x="1648889" y="1848817"/>
              <a:ext cx="680054" cy="1188721"/>
            </a:xfrm>
            <a:custGeom>
              <a:avLst/>
              <a:gdLst/>
              <a:ahLst/>
              <a:cxnLst/>
              <a:rect l="l" t="t" r="r" b="b"/>
              <a:pathLst>
                <a:path w="680054" h="1188721" extrusionOk="0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rgbClr val="C4457A"/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g2f52d4be456_1_189"/>
            <p:cNvSpPr/>
            <p:nvPr/>
          </p:nvSpPr>
          <p:spPr>
            <a:xfrm rot="10800000">
              <a:off x="1394555" y="2651790"/>
              <a:ext cx="131415" cy="131415"/>
            </a:xfrm>
            <a:prstGeom prst="rtTriangle">
              <a:avLst/>
            </a:prstGeom>
            <a:solidFill>
              <a:schemeClr val="dk1">
                <a:alpha val="20000"/>
              </a:schemeClr>
            </a:solidFill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g2f52d4be456_1_189"/>
            <p:cNvSpPr txBox="1"/>
            <p:nvPr/>
          </p:nvSpPr>
          <p:spPr>
            <a:xfrm>
              <a:off x="1872713" y="2177414"/>
              <a:ext cx="611408" cy="400110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04</a:t>
              </a: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g2f52d4be456_1_189"/>
            <p:cNvSpPr txBox="1"/>
            <p:nvPr/>
          </p:nvSpPr>
          <p:spPr>
            <a:xfrm flipH="1">
              <a:off x="2832832" y="2321359"/>
              <a:ext cx="3170728" cy="422295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b="0" i="0" u="none" strike="noStrike" cap="none">
                  <a:solidFill>
                    <a:srgbClr val="757070"/>
                  </a:solidFill>
                  <a:latin typeface="Calibri"/>
                  <a:ea typeface="Calibri"/>
                  <a:cs typeface="Calibri"/>
                  <a:sym typeface="Calibri"/>
                </a:rPr>
                <a:t>The new home for Shibboleth development </a:t>
              </a:r>
              <a:endParaRPr/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b="0" i="0" u="none" strike="noStrike" cap="none">
                  <a:solidFill>
                    <a:srgbClr val="757070"/>
                  </a:solidFill>
                  <a:latin typeface="Calibri"/>
                  <a:ea typeface="Calibri"/>
                  <a:cs typeface="Calibri"/>
                  <a:sym typeface="Calibri"/>
                </a:rPr>
                <a:t>Collect financial contributions from deployers worldwide</a:t>
              </a:r>
              <a:endParaRPr sz="9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g2f52d4be456_1_189"/>
            <p:cNvSpPr txBox="1"/>
            <p:nvPr/>
          </p:nvSpPr>
          <p:spPr>
            <a:xfrm flipH="1">
              <a:off x="2832834" y="2043018"/>
              <a:ext cx="2429015" cy="268792"/>
            </a:xfrm>
            <a:prstGeom prst="rect">
              <a:avLst/>
            </a:prstGeom>
            <a:noFill/>
            <a:ln>
              <a:noFill/>
            </a:ln>
            <a:effectLst>
              <a:outerShdw blurRad="50800" dist="25400" dir="2700000" algn="t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rgbClr val="3F3F3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Consortium</a:t>
              </a:r>
              <a:endParaRPr sz="1200" b="0" i="0" u="none" strike="noStrike" cap="none">
                <a:solidFill>
                  <a:srgbClr val="3F3F3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pic>
        <p:nvPicPr>
          <p:cNvPr id="282" name="Google Shape;282;g2f52d4be456_1_1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10613" y="660388"/>
            <a:ext cx="1942062" cy="1165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g2f52d4be456_1_44" descr="Hintergrund_Login2_tran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43718" y="657307"/>
            <a:ext cx="7139579" cy="535468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2f52d4be456_1_44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Learning Objectives</a:t>
            </a:r>
            <a:endParaRPr/>
          </a:p>
        </p:txBody>
      </p:sp>
      <p:sp>
        <p:nvSpPr>
          <p:cNvPr id="95" name="Google Shape;95;g2f52d4be456_1_44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grpSp>
        <p:nvGrpSpPr>
          <p:cNvPr id="96" name="Google Shape;96;g2f52d4be456_1_44"/>
          <p:cNvGrpSpPr/>
          <p:nvPr/>
        </p:nvGrpSpPr>
        <p:grpSpPr>
          <a:xfrm>
            <a:off x="2904014" y="3426095"/>
            <a:ext cx="6397722" cy="731521"/>
            <a:chOff x="3248167" y="2086742"/>
            <a:chExt cx="6397722" cy="731521"/>
          </a:xfrm>
        </p:grpSpPr>
        <p:sp>
          <p:nvSpPr>
            <p:cNvPr id="97" name="Google Shape;97;g2f52d4be456_1_44"/>
            <p:cNvSpPr/>
            <p:nvPr/>
          </p:nvSpPr>
          <p:spPr>
            <a:xfrm rot="-5400000">
              <a:off x="3338068" y="1996842"/>
              <a:ext cx="731520" cy="911322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g2f52d4be456_1_44"/>
            <p:cNvSpPr/>
            <p:nvPr/>
          </p:nvSpPr>
          <p:spPr>
            <a:xfrm rot="5400000" flipH="1">
              <a:off x="6536929" y="-290698"/>
              <a:ext cx="731520" cy="5486400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l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g2f52d4be456_1_44"/>
            <p:cNvSpPr/>
            <p:nvPr/>
          </p:nvSpPr>
          <p:spPr>
            <a:xfrm>
              <a:off x="4022329" y="2315342"/>
              <a:ext cx="274320" cy="274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g2f52d4be456_1_44"/>
            <p:cNvSpPr txBox="1"/>
            <p:nvPr/>
          </p:nvSpPr>
          <p:spPr>
            <a:xfrm>
              <a:off x="3344207" y="2190892"/>
              <a:ext cx="746702" cy="523220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Calibri"/>
                <a:buNone/>
              </a:pPr>
              <a:r>
                <a:rPr lang="en-US" sz="2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01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g2f52d4be456_1_44"/>
            <p:cNvSpPr txBox="1"/>
            <p:nvPr/>
          </p:nvSpPr>
          <p:spPr>
            <a:xfrm flipH="1">
              <a:off x="4497240" y="2312639"/>
              <a:ext cx="3338416" cy="268792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Roboto Medium"/>
                <a:buNone/>
              </a:pPr>
              <a:r>
                <a:rPr lang="en-US" sz="1200" b="0" i="0" u="none" strike="noStrike" cap="none">
                  <a:solidFill>
                    <a:schemeClr val="accen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What is SAML protocol?</a:t>
              </a:r>
              <a:endParaRPr sz="1200" b="0" i="0" u="none" strike="noStrike" cap="none">
                <a:solidFill>
                  <a:schemeClr val="accent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102" name="Google Shape;102;g2f52d4be456_1_44"/>
          <p:cNvGrpSpPr/>
          <p:nvPr/>
        </p:nvGrpSpPr>
        <p:grpSpPr>
          <a:xfrm>
            <a:off x="2904014" y="4311013"/>
            <a:ext cx="6397722" cy="731521"/>
            <a:chOff x="3248167" y="2086742"/>
            <a:chExt cx="6397722" cy="731521"/>
          </a:xfrm>
        </p:grpSpPr>
        <p:sp>
          <p:nvSpPr>
            <p:cNvPr id="103" name="Google Shape;103;g2f52d4be456_1_44"/>
            <p:cNvSpPr/>
            <p:nvPr/>
          </p:nvSpPr>
          <p:spPr>
            <a:xfrm rot="-5400000">
              <a:off x="3338068" y="1996842"/>
              <a:ext cx="731520" cy="911322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accent2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g2f52d4be456_1_44"/>
            <p:cNvSpPr/>
            <p:nvPr/>
          </p:nvSpPr>
          <p:spPr>
            <a:xfrm rot="5400000" flipH="1">
              <a:off x="6536929" y="-290698"/>
              <a:ext cx="731520" cy="5486400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l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g2f52d4be456_1_44"/>
            <p:cNvSpPr/>
            <p:nvPr/>
          </p:nvSpPr>
          <p:spPr>
            <a:xfrm>
              <a:off x="4022329" y="2315342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g2f52d4be456_1_44"/>
            <p:cNvSpPr txBox="1"/>
            <p:nvPr/>
          </p:nvSpPr>
          <p:spPr>
            <a:xfrm>
              <a:off x="3344207" y="2190892"/>
              <a:ext cx="746702" cy="523220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Calibri"/>
                <a:buNone/>
              </a:pPr>
              <a:r>
                <a:rPr lang="en-US" sz="2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02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g2f52d4be456_1_44"/>
            <p:cNvSpPr txBox="1"/>
            <p:nvPr/>
          </p:nvSpPr>
          <p:spPr>
            <a:xfrm flipH="1">
              <a:off x="4497240" y="2233509"/>
              <a:ext cx="3338416" cy="434991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chemeClr val="accent2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The central role of SAML Metadata components</a:t>
              </a:r>
              <a:endParaRPr sz="1200" b="0" i="0" u="none" strike="noStrike" cap="none">
                <a:solidFill>
                  <a:schemeClr val="accent2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108" name="Google Shape;108;g2f52d4be456_1_44"/>
          <p:cNvGrpSpPr/>
          <p:nvPr/>
        </p:nvGrpSpPr>
        <p:grpSpPr>
          <a:xfrm>
            <a:off x="2904014" y="5195931"/>
            <a:ext cx="6397722" cy="731521"/>
            <a:chOff x="3248167" y="2086742"/>
            <a:chExt cx="6397722" cy="731521"/>
          </a:xfrm>
        </p:grpSpPr>
        <p:sp>
          <p:nvSpPr>
            <p:cNvPr id="109" name="Google Shape;109;g2f52d4be456_1_44"/>
            <p:cNvSpPr/>
            <p:nvPr/>
          </p:nvSpPr>
          <p:spPr>
            <a:xfrm rot="-5400000">
              <a:off x="3338068" y="1996842"/>
              <a:ext cx="731520" cy="911322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accent3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g2f52d4be456_1_44"/>
            <p:cNvSpPr/>
            <p:nvPr/>
          </p:nvSpPr>
          <p:spPr>
            <a:xfrm rot="5400000" flipH="1">
              <a:off x="6536929" y="-290698"/>
              <a:ext cx="731520" cy="5486400"/>
            </a:xfrm>
            <a:prstGeom prst="round2SameRect">
              <a:avLst>
                <a:gd name="adj1" fmla="val 13726"/>
                <a:gd name="adj2" fmla="val 0"/>
              </a:avLst>
            </a:prstGeom>
            <a:solidFill>
              <a:schemeClr val="lt1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g2f52d4be456_1_44"/>
            <p:cNvSpPr/>
            <p:nvPr/>
          </p:nvSpPr>
          <p:spPr>
            <a:xfrm>
              <a:off x="4022329" y="2315342"/>
              <a:ext cx="274320" cy="2743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g2f52d4be456_1_44"/>
            <p:cNvSpPr txBox="1"/>
            <p:nvPr/>
          </p:nvSpPr>
          <p:spPr>
            <a:xfrm>
              <a:off x="3344207" y="2190892"/>
              <a:ext cx="746702" cy="523220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Calibri"/>
                <a:buNone/>
              </a:pPr>
              <a:r>
                <a:rPr lang="en-US" sz="2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03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g2f52d4be456_1_44"/>
            <p:cNvSpPr txBox="1"/>
            <p:nvPr/>
          </p:nvSpPr>
          <p:spPr>
            <a:xfrm flipH="1">
              <a:off x="4497240" y="2230586"/>
              <a:ext cx="3338416" cy="434991"/>
            </a:xfrm>
            <a:prstGeom prst="rect">
              <a:avLst/>
            </a:prstGeom>
            <a:noFill/>
            <a:ln>
              <a:noFill/>
            </a:ln>
            <a:effectLst>
              <a:outerShdw blurRad="25400" dist="12700" dir="2700000" algn="tl" rotWithShape="0">
                <a:srgbClr val="000000">
                  <a:alpha val="9411"/>
                </a:srgbClr>
              </a:outerShdw>
            </a:effectLst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u="none" strike="noStrike" cap="none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Attribute release concepts</a:t>
              </a:r>
              <a:br>
                <a:rPr lang="en-US" sz="1200" b="0" i="0" u="none" strike="noStrike" cap="none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</a:br>
              <a:r>
                <a:rPr lang="en-US" sz="1200" b="0" i="0" u="none" strike="noStrike" cap="none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explained through examples</a:t>
              </a:r>
              <a:endParaRPr sz="1200" b="0" i="0" u="none" strike="noStrike" cap="none">
                <a:solidFill>
                  <a:schemeClr val="accent3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pic>
        <p:nvPicPr>
          <p:cNvPr id="114" name="Google Shape;114;g2f52d4be456_1_44" descr="Airplane with solid fill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52804" y="4448173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2f52d4be456_1_44" descr="Alarm clock with solid fill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52804" y="356325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2f52d4be456_1_44" descr="Bar graph with downward trend with solid fill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552804" y="5333091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2f52d4be456_1_44" descr="A picture containing text, clipart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522461" y="4351884"/>
            <a:ext cx="547812" cy="547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2f52d4be456_1_44" descr="Icon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499088" y="3535823"/>
            <a:ext cx="571186" cy="571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f52d4be456_1_44" descr="Icon&#10;&#10;Description automatically generated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499087" y="5235084"/>
            <a:ext cx="571185" cy="571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f52d4be456_1_224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Shibboleth Service Provider</a:t>
            </a:r>
            <a:endParaRPr/>
          </a:p>
        </p:txBody>
      </p:sp>
      <p:sp>
        <p:nvSpPr>
          <p:cNvPr id="289" name="Google Shape;289;g2f52d4be456_1_224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290" name="Google Shape;290;g2f52d4be456_1_224"/>
          <p:cNvSpPr/>
          <p:nvPr/>
        </p:nvSpPr>
        <p:spPr>
          <a:xfrm>
            <a:off x="846606" y="5835671"/>
            <a:ext cx="8752544" cy="666482"/>
          </a:xfrm>
          <a:prstGeom prst="rect">
            <a:avLst/>
          </a:prstGeom>
          <a:solidFill>
            <a:srgbClr val="C4457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Operating System </a:t>
            </a: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g2f52d4be456_1_224"/>
          <p:cNvSpPr/>
          <p:nvPr/>
        </p:nvSpPr>
        <p:spPr>
          <a:xfrm>
            <a:off x="6396531" y="1105780"/>
            <a:ext cx="1303946" cy="5939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SP</a:t>
            </a: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g2f52d4be456_1_224"/>
          <p:cNvSpPr/>
          <p:nvPr/>
        </p:nvSpPr>
        <p:spPr>
          <a:xfrm>
            <a:off x="2851619" y="3472866"/>
            <a:ext cx="1111813" cy="8337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IIS</a:t>
            </a: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g2f52d4be456_1_224"/>
          <p:cNvSpPr/>
          <p:nvPr/>
        </p:nvSpPr>
        <p:spPr>
          <a:xfrm>
            <a:off x="4666719" y="3472866"/>
            <a:ext cx="1162375" cy="8374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FastCGI</a:t>
            </a: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g2f52d4be456_1_224"/>
          <p:cNvSpPr/>
          <p:nvPr/>
        </p:nvSpPr>
        <p:spPr>
          <a:xfrm>
            <a:off x="846606" y="4706523"/>
            <a:ext cx="1301727" cy="8693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mod_shibd</a:t>
            </a: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g2f52d4be456_1_224"/>
          <p:cNvSpPr/>
          <p:nvPr/>
        </p:nvSpPr>
        <p:spPr>
          <a:xfrm>
            <a:off x="2454511" y="2176385"/>
            <a:ext cx="2212208" cy="8617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Web server</a:t>
            </a: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g2f52d4be456_1_224"/>
          <p:cNvSpPr/>
          <p:nvPr/>
        </p:nvSpPr>
        <p:spPr>
          <a:xfrm>
            <a:off x="846607" y="3472866"/>
            <a:ext cx="1301726" cy="861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Apache</a:t>
            </a: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g2f52d4be456_1_224"/>
          <p:cNvSpPr/>
          <p:nvPr/>
        </p:nvSpPr>
        <p:spPr>
          <a:xfrm>
            <a:off x="8165804" y="3286967"/>
            <a:ext cx="1433345" cy="6027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shibd</a:t>
            </a: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8" name="Google Shape;298;g2f52d4be456_1_224"/>
          <p:cNvCxnSpPr/>
          <p:nvPr/>
        </p:nvCxnSpPr>
        <p:spPr>
          <a:xfrm>
            <a:off x="4166236" y="3025413"/>
            <a:ext cx="1352062" cy="447453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99" name="Google Shape;299;g2f52d4be456_1_224"/>
          <p:cNvCxnSpPr/>
          <p:nvPr/>
        </p:nvCxnSpPr>
        <p:spPr>
          <a:xfrm>
            <a:off x="3560615" y="3018298"/>
            <a:ext cx="0" cy="467314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00" name="Google Shape;300;g2f52d4be456_1_224"/>
          <p:cNvCxnSpPr/>
          <p:nvPr/>
        </p:nvCxnSpPr>
        <p:spPr>
          <a:xfrm rot="10800000" flipH="1">
            <a:off x="1863906" y="3025413"/>
            <a:ext cx="1081237" cy="460199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01" name="Google Shape;301;g2f52d4be456_1_224"/>
          <p:cNvCxnSpPr>
            <a:endCxn id="294" idx="0"/>
          </p:cNvCxnSpPr>
          <p:nvPr/>
        </p:nvCxnSpPr>
        <p:spPr>
          <a:xfrm>
            <a:off x="1497470" y="4334523"/>
            <a:ext cx="0" cy="372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52d4be456_1_242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Shibboleth Service Provider</a:t>
            </a:r>
            <a:endParaRPr/>
          </a:p>
        </p:txBody>
      </p:sp>
      <p:sp>
        <p:nvSpPr>
          <p:cNvPr id="308" name="Google Shape;308;g2f52d4be456_1_242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309" name="Google Shape;309;g2f52d4be456_1_242"/>
          <p:cNvSpPr/>
          <p:nvPr/>
        </p:nvSpPr>
        <p:spPr>
          <a:xfrm>
            <a:off x="3115733" y="1399204"/>
            <a:ext cx="5960534" cy="1094104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g2f52d4be456_1_242"/>
          <p:cNvSpPr/>
          <p:nvPr/>
        </p:nvSpPr>
        <p:spPr>
          <a:xfrm>
            <a:off x="3115733" y="2493308"/>
            <a:ext cx="5960534" cy="1094104"/>
          </a:xfrm>
          <a:prstGeom prst="homePlat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g2f52d4be456_1_242"/>
          <p:cNvSpPr/>
          <p:nvPr/>
        </p:nvSpPr>
        <p:spPr>
          <a:xfrm>
            <a:off x="3115733" y="3587412"/>
            <a:ext cx="5960534" cy="1094104"/>
          </a:xfrm>
          <a:prstGeom prst="homePlate">
            <a:avLst>
              <a:gd name="adj" fmla="val 50000"/>
            </a:avLst>
          </a:prstGeom>
          <a:solidFill>
            <a:srgbClr val="C4457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g2f52d4be456_1_242"/>
          <p:cNvSpPr/>
          <p:nvPr/>
        </p:nvSpPr>
        <p:spPr>
          <a:xfrm>
            <a:off x="3115733" y="4681516"/>
            <a:ext cx="5960534" cy="1094104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g2f52d4be456_1_242"/>
          <p:cNvSpPr/>
          <p:nvPr/>
        </p:nvSpPr>
        <p:spPr>
          <a:xfrm>
            <a:off x="2504332" y="2494466"/>
            <a:ext cx="611402" cy="1093718"/>
          </a:xfrm>
          <a:custGeom>
            <a:avLst/>
            <a:gdLst/>
            <a:ahLst/>
            <a:cxnLst/>
            <a:rect l="l" t="t" r="r" b="b"/>
            <a:pathLst>
              <a:path w="337" h="709" extrusionOk="0">
                <a:moveTo>
                  <a:pt x="0" y="183"/>
                </a:moveTo>
                <a:lnTo>
                  <a:pt x="0" y="708"/>
                </a:lnTo>
                <a:lnTo>
                  <a:pt x="337" y="709"/>
                </a:lnTo>
                <a:lnTo>
                  <a:pt x="337" y="0"/>
                </a:lnTo>
                <a:lnTo>
                  <a:pt x="0" y="183"/>
                </a:lnTo>
                <a:close/>
              </a:path>
            </a:pathLst>
          </a:custGeom>
          <a:solidFill>
            <a:srgbClr val="C55A1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282F3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g2f52d4be456_1_242"/>
          <p:cNvSpPr/>
          <p:nvPr/>
        </p:nvSpPr>
        <p:spPr>
          <a:xfrm>
            <a:off x="2504332" y="1399205"/>
            <a:ext cx="611402" cy="1377560"/>
          </a:xfrm>
          <a:custGeom>
            <a:avLst/>
            <a:gdLst/>
            <a:ahLst/>
            <a:cxnLst/>
            <a:rect l="l" t="t" r="r" b="b"/>
            <a:pathLst>
              <a:path w="337" h="893" extrusionOk="0">
                <a:moveTo>
                  <a:pt x="0" y="369"/>
                </a:moveTo>
                <a:lnTo>
                  <a:pt x="0" y="893"/>
                </a:lnTo>
                <a:lnTo>
                  <a:pt x="337" y="710"/>
                </a:lnTo>
                <a:lnTo>
                  <a:pt x="337" y="0"/>
                </a:lnTo>
                <a:lnTo>
                  <a:pt x="0" y="369"/>
                </a:lnTo>
                <a:close/>
              </a:path>
            </a:pathLst>
          </a:custGeom>
          <a:solidFill>
            <a:srgbClr val="2E75B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282F3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g2f52d4be456_1_242"/>
          <p:cNvSpPr/>
          <p:nvPr/>
        </p:nvSpPr>
        <p:spPr>
          <a:xfrm>
            <a:off x="2504332" y="3586642"/>
            <a:ext cx="611402" cy="1093718"/>
          </a:xfrm>
          <a:custGeom>
            <a:avLst/>
            <a:gdLst/>
            <a:ahLst/>
            <a:cxnLst/>
            <a:rect l="l" t="t" r="r" b="b"/>
            <a:pathLst>
              <a:path w="337" h="709" extrusionOk="0">
                <a:moveTo>
                  <a:pt x="0" y="526"/>
                </a:moveTo>
                <a:lnTo>
                  <a:pt x="0" y="1"/>
                </a:lnTo>
                <a:lnTo>
                  <a:pt x="337" y="0"/>
                </a:lnTo>
                <a:lnTo>
                  <a:pt x="337" y="709"/>
                </a:lnTo>
                <a:lnTo>
                  <a:pt x="0" y="526"/>
                </a:lnTo>
                <a:close/>
              </a:path>
            </a:pathLst>
          </a:custGeom>
          <a:solidFill>
            <a:srgbClr val="833C0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282F3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g2f52d4be456_1_242"/>
          <p:cNvSpPr/>
          <p:nvPr/>
        </p:nvSpPr>
        <p:spPr>
          <a:xfrm>
            <a:off x="2504332" y="4398061"/>
            <a:ext cx="611402" cy="1377560"/>
          </a:xfrm>
          <a:custGeom>
            <a:avLst/>
            <a:gdLst/>
            <a:ahLst/>
            <a:cxnLst/>
            <a:rect l="l" t="t" r="r" b="b"/>
            <a:pathLst>
              <a:path w="337" h="893" extrusionOk="0">
                <a:moveTo>
                  <a:pt x="0" y="524"/>
                </a:moveTo>
                <a:lnTo>
                  <a:pt x="0" y="0"/>
                </a:lnTo>
                <a:lnTo>
                  <a:pt x="337" y="183"/>
                </a:lnTo>
                <a:lnTo>
                  <a:pt x="337" y="893"/>
                </a:lnTo>
                <a:lnTo>
                  <a:pt x="0" y="524"/>
                </a:lnTo>
                <a:close/>
              </a:path>
            </a:pathLst>
          </a:cu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282F3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g2f52d4be456_1_242"/>
          <p:cNvSpPr txBox="1"/>
          <p:nvPr/>
        </p:nvSpPr>
        <p:spPr>
          <a:xfrm>
            <a:off x="3305190" y="1484260"/>
            <a:ext cx="1177107" cy="938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sz="5500" b="1" i="0" u="none" strike="noStrike" cap="none">
              <a:solidFill>
                <a:srgbClr val="FFFFFF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18" name="Google Shape;318;g2f52d4be456_1_242"/>
          <p:cNvSpPr txBox="1"/>
          <p:nvPr/>
        </p:nvSpPr>
        <p:spPr>
          <a:xfrm>
            <a:off x="3305190" y="2564030"/>
            <a:ext cx="1177107" cy="938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sz="5500" b="1" i="0" u="none" strike="noStrike" cap="none">
              <a:solidFill>
                <a:srgbClr val="FFFFFF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19" name="Google Shape;319;g2f52d4be456_1_242"/>
          <p:cNvSpPr txBox="1"/>
          <p:nvPr/>
        </p:nvSpPr>
        <p:spPr>
          <a:xfrm>
            <a:off x="3305190" y="3653528"/>
            <a:ext cx="1177107" cy="938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sz="5500" b="1" i="0" u="none" strike="noStrike" cap="none">
              <a:solidFill>
                <a:srgbClr val="FFFFFF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20" name="Google Shape;320;g2f52d4be456_1_242"/>
          <p:cNvSpPr txBox="1"/>
          <p:nvPr/>
        </p:nvSpPr>
        <p:spPr>
          <a:xfrm>
            <a:off x="3305190" y="4755996"/>
            <a:ext cx="1177107" cy="938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  <a:endParaRPr sz="5500" b="1" i="0" u="none" strike="noStrike" cap="none">
              <a:solidFill>
                <a:srgbClr val="FFFFFF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grpSp>
        <p:nvGrpSpPr>
          <p:cNvPr id="321" name="Google Shape;321;g2f52d4be456_1_242"/>
          <p:cNvGrpSpPr/>
          <p:nvPr/>
        </p:nvGrpSpPr>
        <p:grpSpPr>
          <a:xfrm>
            <a:off x="7452360" y="1545744"/>
            <a:ext cx="732243" cy="732064"/>
            <a:chOff x="2700338" y="8651875"/>
            <a:chExt cx="6545262" cy="6543675"/>
          </a:xfrm>
        </p:grpSpPr>
        <p:sp>
          <p:nvSpPr>
            <p:cNvPr id="322" name="Google Shape;322;g2f52d4be456_1_242"/>
            <p:cNvSpPr/>
            <p:nvPr/>
          </p:nvSpPr>
          <p:spPr>
            <a:xfrm>
              <a:off x="2700338" y="10820400"/>
              <a:ext cx="4376737" cy="4375150"/>
            </a:xfrm>
            <a:custGeom>
              <a:avLst/>
              <a:gdLst/>
              <a:ahLst/>
              <a:cxnLst/>
              <a:rect l="l" t="t" r="r" b="b"/>
              <a:pathLst>
                <a:path w="1376" h="1376" extrusionOk="0">
                  <a:moveTo>
                    <a:pt x="509" y="1366"/>
                  </a:moveTo>
                  <a:cubicBezTo>
                    <a:pt x="498" y="1366"/>
                    <a:pt x="487" y="1364"/>
                    <a:pt x="477" y="1360"/>
                  </a:cubicBezTo>
                  <a:cubicBezTo>
                    <a:pt x="363" y="1312"/>
                    <a:pt x="363" y="1312"/>
                    <a:pt x="363" y="1312"/>
                  </a:cubicBezTo>
                  <a:cubicBezTo>
                    <a:pt x="324" y="1296"/>
                    <a:pt x="302" y="1253"/>
                    <a:pt x="312" y="1212"/>
                  </a:cubicBezTo>
                  <a:cubicBezTo>
                    <a:pt x="319" y="1188"/>
                    <a:pt x="325" y="1163"/>
                    <a:pt x="332" y="1139"/>
                  </a:cubicBezTo>
                  <a:cubicBezTo>
                    <a:pt x="297" y="1111"/>
                    <a:pt x="265" y="1079"/>
                    <a:pt x="237" y="1044"/>
                  </a:cubicBezTo>
                  <a:cubicBezTo>
                    <a:pt x="213" y="1051"/>
                    <a:pt x="188" y="1057"/>
                    <a:pt x="164" y="1064"/>
                  </a:cubicBezTo>
                  <a:cubicBezTo>
                    <a:pt x="123" y="1074"/>
                    <a:pt x="80" y="1052"/>
                    <a:pt x="64" y="1013"/>
                  </a:cubicBezTo>
                  <a:cubicBezTo>
                    <a:pt x="16" y="899"/>
                    <a:pt x="16" y="899"/>
                    <a:pt x="16" y="899"/>
                  </a:cubicBezTo>
                  <a:cubicBezTo>
                    <a:pt x="0" y="860"/>
                    <a:pt x="15" y="815"/>
                    <a:pt x="51" y="793"/>
                  </a:cubicBezTo>
                  <a:cubicBezTo>
                    <a:pt x="73" y="780"/>
                    <a:pt x="95" y="767"/>
                    <a:pt x="117" y="754"/>
                  </a:cubicBezTo>
                  <a:cubicBezTo>
                    <a:pt x="112" y="710"/>
                    <a:pt x="112" y="665"/>
                    <a:pt x="117" y="621"/>
                  </a:cubicBezTo>
                  <a:cubicBezTo>
                    <a:pt x="95" y="608"/>
                    <a:pt x="73" y="595"/>
                    <a:pt x="51" y="582"/>
                  </a:cubicBezTo>
                  <a:cubicBezTo>
                    <a:pt x="15" y="561"/>
                    <a:pt x="0" y="515"/>
                    <a:pt x="16" y="476"/>
                  </a:cubicBezTo>
                  <a:cubicBezTo>
                    <a:pt x="64" y="362"/>
                    <a:pt x="64" y="362"/>
                    <a:pt x="64" y="362"/>
                  </a:cubicBezTo>
                  <a:cubicBezTo>
                    <a:pt x="80" y="323"/>
                    <a:pt x="123" y="301"/>
                    <a:pt x="164" y="312"/>
                  </a:cubicBezTo>
                  <a:cubicBezTo>
                    <a:pt x="188" y="318"/>
                    <a:pt x="213" y="324"/>
                    <a:pt x="237" y="331"/>
                  </a:cubicBezTo>
                  <a:cubicBezTo>
                    <a:pt x="265" y="296"/>
                    <a:pt x="297" y="264"/>
                    <a:pt x="332" y="237"/>
                  </a:cubicBezTo>
                  <a:cubicBezTo>
                    <a:pt x="325" y="212"/>
                    <a:pt x="319" y="187"/>
                    <a:pt x="312" y="163"/>
                  </a:cubicBezTo>
                  <a:cubicBezTo>
                    <a:pt x="302" y="122"/>
                    <a:pt x="324" y="79"/>
                    <a:pt x="363" y="63"/>
                  </a:cubicBezTo>
                  <a:cubicBezTo>
                    <a:pt x="477" y="16"/>
                    <a:pt x="477" y="16"/>
                    <a:pt x="477" y="16"/>
                  </a:cubicBezTo>
                  <a:cubicBezTo>
                    <a:pt x="516" y="0"/>
                    <a:pt x="561" y="15"/>
                    <a:pt x="583" y="51"/>
                  </a:cubicBezTo>
                  <a:cubicBezTo>
                    <a:pt x="596" y="72"/>
                    <a:pt x="609" y="94"/>
                    <a:pt x="622" y="116"/>
                  </a:cubicBezTo>
                  <a:cubicBezTo>
                    <a:pt x="666" y="111"/>
                    <a:pt x="711" y="111"/>
                    <a:pt x="755" y="116"/>
                  </a:cubicBezTo>
                  <a:cubicBezTo>
                    <a:pt x="768" y="94"/>
                    <a:pt x="781" y="72"/>
                    <a:pt x="794" y="51"/>
                  </a:cubicBezTo>
                  <a:cubicBezTo>
                    <a:pt x="815" y="15"/>
                    <a:pt x="861" y="0"/>
                    <a:pt x="900" y="16"/>
                  </a:cubicBezTo>
                  <a:cubicBezTo>
                    <a:pt x="1014" y="63"/>
                    <a:pt x="1014" y="63"/>
                    <a:pt x="1014" y="63"/>
                  </a:cubicBezTo>
                  <a:cubicBezTo>
                    <a:pt x="1053" y="79"/>
                    <a:pt x="1075" y="122"/>
                    <a:pt x="1064" y="163"/>
                  </a:cubicBezTo>
                  <a:cubicBezTo>
                    <a:pt x="1058" y="187"/>
                    <a:pt x="1052" y="212"/>
                    <a:pt x="1045" y="237"/>
                  </a:cubicBezTo>
                  <a:cubicBezTo>
                    <a:pt x="1080" y="264"/>
                    <a:pt x="1112" y="296"/>
                    <a:pt x="1139" y="331"/>
                  </a:cubicBezTo>
                  <a:cubicBezTo>
                    <a:pt x="1164" y="324"/>
                    <a:pt x="1189" y="318"/>
                    <a:pt x="1213" y="312"/>
                  </a:cubicBezTo>
                  <a:cubicBezTo>
                    <a:pt x="1254" y="301"/>
                    <a:pt x="1297" y="323"/>
                    <a:pt x="1313" y="362"/>
                  </a:cubicBezTo>
                  <a:cubicBezTo>
                    <a:pt x="1360" y="476"/>
                    <a:pt x="1360" y="476"/>
                    <a:pt x="1360" y="476"/>
                  </a:cubicBezTo>
                  <a:cubicBezTo>
                    <a:pt x="1360" y="476"/>
                    <a:pt x="1360" y="476"/>
                    <a:pt x="1360" y="476"/>
                  </a:cubicBezTo>
                  <a:cubicBezTo>
                    <a:pt x="1376" y="515"/>
                    <a:pt x="1361" y="561"/>
                    <a:pt x="1325" y="582"/>
                  </a:cubicBezTo>
                  <a:cubicBezTo>
                    <a:pt x="1304" y="595"/>
                    <a:pt x="1282" y="608"/>
                    <a:pt x="1260" y="621"/>
                  </a:cubicBezTo>
                  <a:cubicBezTo>
                    <a:pt x="1265" y="665"/>
                    <a:pt x="1265" y="710"/>
                    <a:pt x="1260" y="754"/>
                  </a:cubicBezTo>
                  <a:cubicBezTo>
                    <a:pt x="1282" y="767"/>
                    <a:pt x="1304" y="780"/>
                    <a:pt x="1325" y="793"/>
                  </a:cubicBezTo>
                  <a:cubicBezTo>
                    <a:pt x="1361" y="815"/>
                    <a:pt x="1376" y="860"/>
                    <a:pt x="1360" y="899"/>
                  </a:cubicBezTo>
                  <a:cubicBezTo>
                    <a:pt x="1313" y="1013"/>
                    <a:pt x="1313" y="1013"/>
                    <a:pt x="1313" y="1013"/>
                  </a:cubicBezTo>
                  <a:cubicBezTo>
                    <a:pt x="1297" y="1052"/>
                    <a:pt x="1254" y="1074"/>
                    <a:pt x="1213" y="1064"/>
                  </a:cubicBezTo>
                  <a:cubicBezTo>
                    <a:pt x="1189" y="1057"/>
                    <a:pt x="1164" y="1051"/>
                    <a:pt x="1139" y="1044"/>
                  </a:cubicBezTo>
                  <a:cubicBezTo>
                    <a:pt x="1112" y="1079"/>
                    <a:pt x="1080" y="1111"/>
                    <a:pt x="1045" y="1139"/>
                  </a:cubicBezTo>
                  <a:cubicBezTo>
                    <a:pt x="1052" y="1164"/>
                    <a:pt x="1058" y="1188"/>
                    <a:pt x="1064" y="1212"/>
                  </a:cubicBezTo>
                  <a:cubicBezTo>
                    <a:pt x="1075" y="1253"/>
                    <a:pt x="1053" y="1296"/>
                    <a:pt x="1014" y="1312"/>
                  </a:cubicBezTo>
                  <a:cubicBezTo>
                    <a:pt x="900" y="1360"/>
                    <a:pt x="900" y="1360"/>
                    <a:pt x="900" y="1360"/>
                  </a:cubicBezTo>
                  <a:cubicBezTo>
                    <a:pt x="861" y="1376"/>
                    <a:pt x="815" y="1361"/>
                    <a:pt x="794" y="1325"/>
                  </a:cubicBezTo>
                  <a:cubicBezTo>
                    <a:pt x="781" y="1303"/>
                    <a:pt x="768" y="1281"/>
                    <a:pt x="755" y="1259"/>
                  </a:cubicBezTo>
                  <a:cubicBezTo>
                    <a:pt x="711" y="1264"/>
                    <a:pt x="666" y="1264"/>
                    <a:pt x="622" y="1259"/>
                  </a:cubicBezTo>
                  <a:cubicBezTo>
                    <a:pt x="609" y="1281"/>
                    <a:pt x="596" y="1303"/>
                    <a:pt x="583" y="1325"/>
                  </a:cubicBezTo>
                  <a:cubicBezTo>
                    <a:pt x="567" y="1351"/>
                    <a:pt x="539" y="1366"/>
                    <a:pt x="509" y="1366"/>
                  </a:cubicBezTo>
                  <a:close/>
                  <a:moveTo>
                    <a:pt x="403" y="1230"/>
                  </a:moveTo>
                  <a:cubicBezTo>
                    <a:pt x="507" y="1273"/>
                    <a:pt x="507" y="1273"/>
                    <a:pt x="507" y="1273"/>
                  </a:cubicBezTo>
                  <a:cubicBezTo>
                    <a:pt x="519" y="1252"/>
                    <a:pt x="532" y="1231"/>
                    <a:pt x="544" y="1210"/>
                  </a:cubicBezTo>
                  <a:cubicBezTo>
                    <a:pt x="562" y="1180"/>
                    <a:pt x="595" y="1163"/>
                    <a:pt x="629" y="1167"/>
                  </a:cubicBezTo>
                  <a:cubicBezTo>
                    <a:pt x="669" y="1172"/>
                    <a:pt x="708" y="1172"/>
                    <a:pt x="748" y="1167"/>
                  </a:cubicBezTo>
                  <a:cubicBezTo>
                    <a:pt x="782" y="1163"/>
                    <a:pt x="815" y="1180"/>
                    <a:pt x="833" y="1210"/>
                  </a:cubicBezTo>
                  <a:cubicBezTo>
                    <a:pt x="845" y="1231"/>
                    <a:pt x="857" y="1252"/>
                    <a:pt x="870" y="1273"/>
                  </a:cubicBezTo>
                  <a:cubicBezTo>
                    <a:pt x="974" y="1230"/>
                    <a:pt x="974" y="1230"/>
                    <a:pt x="974" y="1230"/>
                  </a:cubicBezTo>
                  <a:cubicBezTo>
                    <a:pt x="968" y="1206"/>
                    <a:pt x="962" y="1183"/>
                    <a:pt x="956" y="1159"/>
                  </a:cubicBezTo>
                  <a:cubicBezTo>
                    <a:pt x="947" y="1125"/>
                    <a:pt x="958" y="1090"/>
                    <a:pt x="986" y="1069"/>
                  </a:cubicBezTo>
                  <a:cubicBezTo>
                    <a:pt x="1017" y="1044"/>
                    <a:pt x="1045" y="1016"/>
                    <a:pt x="1070" y="985"/>
                  </a:cubicBezTo>
                  <a:cubicBezTo>
                    <a:pt x="1091" y="958"/>
                    <a:pt x="1126" y="946"/>
                    <a:pt x="1160" y="955"/>
                  </a:cubicBezTo>
                  <a:cubicBezTo>
                    <a:pt x="1183" y="961"/>
                    <a:pt x="1207" y="967"/>
                    <a:pt x="1230" y="973"/>
                  </a:cubicBezTo>
                  <a:cubicBezTo>
                    <a:pt x="1274" y="869"/>
                    <a:pt x="1274" y="869"/>
                    <a:pt x="1274" y="869"/>
                  </a:cubicBezTo>
                  <a:cubicBezTo>
                    <a:pt x="1253" y="856"/>
                    <a:pt x="1232" y="844"/>
                    <a:pt x="1211" y="832"/>
                  </a:cubicBezTo>
                  <a:cubicBezTo>
                    <a:pt x="1181" y="814"/>
                    <a:pt x="1164" y="781"/>
                    <a:pt x="1168" y="747"/>
                  </a:cubicBezTo>
                  <a:cubicBezTo>
                    <a:pt x="1173" y="707"/>
                    <a:pt x="1173" y="668"/>
                    <a:pt x="1168" y="628"/>
                  </a:cubicBezTo>
                  <a:cubicBezTo>
                    <a:pt x="1164" y="594"/>
                    <a:pt x="1181" y="561"/>
                    <a:pt x="1211" y="543"/>
                  </a:cubicBezTo>
                  <a:cubicBezTo>
                    <a:pt x="1232" y="531"/>
                    <a:pt x="1253" y="519"/>
                    <a:pt x="1274" y="506"/>
                  </a:cubicBezTo>
                  <a:cubicBezTo>
                    <a:pt x="1230" y="402"/>
                    <a:pt x="1230" y="402"/>
                    <a:pt x="1230" y="402"/>
                  </a:cubicBezTo>
                  <a:cubicBezTo>
                    <a:pt x="1207" y="408"/>
                    <a:pt x="1183" y="414"/>
                    <a:pt x="1160" y="420"/>
                  </a:cubicBezTo>
                  <a:cubicBezTo>
                    <a:pt x="1126" y="429"/>
                    <a:pt x="1091" y="418"/>
                    <a:pt x="1070" y="390"/>
                  </a:cubicBezTo>
                  <a:cubicBezTo>
                    <a:pt x="1045" y="359"/>
                    <a:pt x="1017" y="331"/>
                    <a:pt x="986" y="306"/>
                  </a:cubicBezTo>
                  <a:cubicBezTo>
                    <a:pt x="958" y="285"/>
                    <a:pt x="947" y="250"/>
                    <a:pt x="956" y="216"/>
                  </a:cubicBezTo>
                  <a:cubicBezTo>
                    <a:pt x="962" y="193"/>
                    <a:pt x="968" y="169"/>
                    <a:pt x="974" y="146"/>
                  </a:cubicBezTo>
                  <a:cubicBezTo>
                    <a:pt x="870" y="102"/>
                    <a:pt x="870" y="102"/>
                    <a:pt x="870" y="102"/>
                  </a:cubicBezTo>
                  <a:cubicBezTo>
                    <a:pt x="857" y="123"/>
                    <a:pt x="845" y="144"/>
                    <a:pt x="833" y="165"/>
                  </a:cubicBezTo>
                  <a:cubicBezTo>
                    <a:pt x="815" y="195"/>
                    <a:pt x="782" y="212"/>
                    <a:pt x="748" y="208"/>
                  </a:cubicBezTo>
                  <a:cubicBezTo>
                    <a:pt x="708" y="203"/>
                    <a:pt x="668" y="203"/>
                    <a:pt x="629" y="208"/>
                  </a:cubicBezTo>
                  <a:cubicBezTo>
                    <a:pt x="595" y="212"/>
                    <a:pt x="561" y="195"/>
                    <a:pt x="544" y="165"/>
                  </a:cubicBezTo>
                  <a:cubicBezTo>
                    <a:pt x="532" y="144"/>
                    <a:pt x="519" y="123"/>
                    <a:pt x="507" y="102"/>
                  </a:cubicBezTo>
                  <a:cubicBezTo>
                    <a:pt x="403" y="146"/>
                    <a:pt x="403" y="146"/>
                    <a:pt x="403" y="146"/>
                  </a:cubicBezTo>
                  <a:cubicBezTo>
                    <a:pt x="409" y="169"/>
                    <a:pt x="415" y="193"/>
                    <a:pt x="421" y="216"/>
                  </a:cubicBezTo>
                  <a:cubicBezTo>
                    <a:pt x="430" y="250"/>
                    <a:pt x="418" y="285"/>
                    <a:pt x="391" y="306"/>
                  </a:cubicBezTo>
                  <a:cubicBezTo>
                    <a:pt x="360" y="331"/>
                    <a:pt x="332" y="359"/>
                    <a:pt x="307" y="390"/>
                  </a:cubicBezTo>
                  <a:cubicBezTo>
                    <a:pt x="286" y="418"/>
                    <a:pt x="251" y="429"/>
                    <a:pt x="217" y="420"/>
                  </a:cubicBezTo>
                  <a:cubicBezTo>
                    <a:pt x="193" y="414"/>
                    <a:pt x="170" y="408"/>
                    <a:pt x="146" y="402"/>
                  </a:cubicBezTo>
                  <a:cubicBezTo>
                    <a:pt x="103" y="506"/>
                    <a:pt x="103" y="506"/>
                    <a:pt x="103" y="506"/>
                  </a:cubicBezTo>
                  <a:cubicBezTo>
                    <a:pt x="124" y="519"/>
                    <a:pt x="145" y="531"/>
                    <a:pt x="166" y="543"/>
                  </a:cubicBezTo>
                  <a:cubicBezTo>
                    <a:pt x="196" y="561"/>
                    <a:pt x="213" y="594"/>
                    <a:pt x="209" y="628"/>
                  </a:cubicBezTo>
                  <a:cubicBezTo>
                    <a:pt x="204" y="668"/>
                    <a:pt x="204" y="708"/>
                    <a:pt x="209" y="747"/>
                  </a:cubicBezTo>
                  <a:cubicBezTo>
                    <a:pt x="213" y="781"/>
                    <a:pt x="196" y="815"/>
                    <a:pt x="166" y="832"/>
                  </a:cubicBezTo>
                  <a:cubicBezTo>
                    <a:pt x="145" y="844"/>
                    <a:pt x="124" y="856"/>
                    <a:pt x="103" y="869"/>
                  </a:cubicBezTo>
                  <a:cubicBezTo>
                    <a:pt x="146" y="973"/>
                    <a:pt x="146" y="973"/>
                    <a:pt x="146" y="973"/>
                  </a:cubicBezTo>
                  <a:cubicBezTo>
                    <a:pt x="170" y="968"/>
                    <a:pt x="193" y="961"/>
                    <a:pt x="217" y="955"/>
                  </a:cubicBezTo>
                  <a:cubicBezTo>
                    <a:pt x="251" y="946"/>
                    <a:pt x="286" y="958"/>
                    <a:pt x="307" y="985"/>
                  </a:cubicBezTo>
                  <a:cubicBezTo>
                    <a:pt x="332" y="1016"/>
                    <a:pt x="360" y="1044"/>
                    <a:pt x="391" y="1069"/>
                  </a:cubicBezTo>
                  <a:cubicBezTo>
                    <a:pt x="418" y="1090"/>
                    <a:pt x="430" y="1125"/>
                    <a:pt x="421" y="1159"/>
                  </a:cubicBezTo>
                  <a:cubicBezTo>
                    <a:pt x="415" y="1183"/>
                    <a:pt x="409" y="1206"/>
                    <a:pt x="403" y="12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g2f52d4be456_1_242"/>
            <p:cNvSpPr/>
            <p:nvPr/>
          </p:nvSpPr>
          <p:spPr>
            <a:xfrm>
              <a:off x="3762375" y="11879263"/>
              <a:ext cx="2255837" cy="2120900"/>
            </a:xfrm>
            <a:custGeom>
              <a:avLst/>
              <a:gdLst/>
              <a:ahLst/>
              <a:cxnLst/>
              <a:rect l="l" t="t" r="r" b="b"/>
              <a:pathLst>
                <a:path w="709" h="667" extrusionOk="0">
                  <a:moveTo>
                    <a:pt x="354" y="667"/>
                  </a:moveTo>
                  <a:cubicBezTo>
                    <a:pt x="314" y="667"/>
                    <a:pt x="273" y="659"/>
                    <a:pt x="235" y="643"/>
                  </a:cubicBezTo>
                  <a:cubicBezTo>
                    <a:pt x="158" y="611"/>
                    <a:pt x="98" y="551"/>
                    <a:pt x="66" y="474"/>
                  </a:cubicBezTo>
                  <a:cubicBezTo>
                    <a:pt x="0" y="315"/>
                    <a:pt x="76" y="132"/>
                    <a:pt x="235" y="66"/>
                  </a:cubicBezTo>
                  <a:cubicBezTo>
                    <a:pt x="394" y="0"/>
                    <a:pt x="577" y="76"/>
                    <a:pt x="643" y="235"/>
                  </a:cubicBezTo>
                  <a:cubicBezTo>
                    <a:pt x="643" y="235"/>
                    <a:pt x="643" y="235"/>
                    <a:pt x="643" y="235"/>
                  </a:cubicBezTo>
                  <a:cubicBezTo>
                    <a:pt x="709" y="394"/>
                    <a:pt x="633" y="577"/>
                    <a:pt x="474" y="643"/>
                  </a:cubicBezTo>
                  <a:cubicBezTo>
                    <a:pt x="435" y="659"/>
                    <a:pt x="395" y="667"/>
                    <a:pt x="354" y="667"/>
                  </a:cubicBezTo>
                  <a:close/>
                  <a:moveTo>
                    <a:pt x="354" y="134"/>
                  </a:moveTo>
                  <a:cubicBezTo>
                    <a:pt x="326" y="134"/>
                    <a:pt x="297" y="139"/>
                    <a:pt x="270" y="151"/>
                  </a:cubicBezTo>
                  <a:cubicBezTo>
                    <a:pt x="157" y="197"/>
                    <a:pt x="104" y="327"/>
                    <a:pt x="150" y="439"/>
                  </a:cubicBezTo>
                  <a:cubicBezTo>
                    <a:pt x="173" y="494"/>
                    <a:pt x="215" y="536"/>
                    <a:pt x="270" y="559"/>
                  </a:cubicBezTo>
                  <a:cubicBezTo>
                    <a:pt x="324" y="581"/>
                    <a:pt x="384" y="581"/>
                    <a:pt x="439" y="559"/>
                  </a:cubicBezTo>
                  <a:cubicBezTo>
                    <a:pt x="551" y="512"/>
                    <a:pt x="605" y="383"/>
                    <a:pt x="558" y="270"/>
                  </a:cubicBezTo>
                  <a:cubicBezTo>
                    <a:pt x="523" y="185"/>
                    <a:pt x="441" y="134"/>
                    <a:pt x="354" y="1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g2f52d4be456_1_242"/>
            <p:cNvSpPr/>
            <p:nvPr/>
          </p:nvSpPr>
          <p:spPr>
            <a:xfrm>
              <a:off x="5934075" y="8651875"/>
              <a:ext cx="3311525" cy="3309938"/>
            </a:xfrm>
            <a:custGeom>
              <a:avLst/>
              <a:gdLst/>
              <a:ahLst/>
              <a:cxnLst/>
              <a:rect l="l" t="t" r="r" b="b"/>
              <a:pathLst>
                <a:path w="1041" h="1041" extrusionOk="0">
                  <a:moveTo>
                    <a:pt x="565" y="1041"/>
                  </a:moveTo>
                  <a:cubicBezTo>
                    <a:pt x="476" y="1041"/>
                    <a:pt x="476" y="1041"/>
                    <a:pt x="476" y="1041"/>
                  </a:cubicBezTo>
                  <a:cubicBezTo>
                    <a:pt x="440" y="1041"/>
                    <a:pt x="409" y="1014"/>
                    <a:pt x="404" y="979"/>
                  </a:cubicBezTo>
                  <a:cubicBezTo>
                    <a:pt x="402" y="963"/>
                    <a:pt x="399" y="947"/>
                    <a:pt x="397" y="930"/>
                  </a:cubicBezTo>
                  <a:cubicBezTo>
                    <a:pt x="370" y="922"/>
                    <a:pt x="343" y="911"/>
                    <a:pt x="318" y="898"/>
                  </a:cubicBezTo>
                  <a:cubicBezTo>
                    <a:pt x="305" y="907"/>
                    <a:pt x="292" y="917"/>
                    <a:pt x="279" y="927"/>
                  </a:cubicBezTo>
                  <a:cubicBezTo>
                    <a:pt x="250" y="948"/>
                    <a:pt x="210" y="945"/>
                    <a:pt x="184" y="920"/>
                  </a:cubicBezTo>
                  <a:cubicBezTo>
                    <a:pt x="121" y="857"/>
                    <a:pt x="121" y="857"/>
                    <a:pt x="121" y="857"/>
                  </a:cubicBezTo>
                  <a:cubicBezTo>
                    <a:pt x="96" y="831"/>
                    <a:pt x="93" y="791"/>
                    <a:pt x="114" y="762"/>
                  </a:cubicBezTo>
                  <a:cubicBezTo>
                    <a:pt x="124" y="749"/>
                    <a:pt x="133" y="736"/>
                    <a:pt x="143" y="723"/>
                  </a:cubicBezTo>
                  <a:cubicBezTo>
                    <a:pt x="130" y="698"/>
                    <a:pt x="119" y="671"/>
                    <a:pt x="111" y="644"/>
                  </a:cubicBezTo>
                  <a:cubicBezTo>
                    <a:pt x="94" y="642"/>
                    <a:pt x="78" y="639"/>
                    <a:pt x="62" y="637"/>
                  </a:cubicBezTo>
                  <a:cubicBezTo>
                    <a:pt x="27" y="632"/>
                    <a:pt x="0" y="601"/>
                    <a:pt x="0" y="565"/>
                  </a:cubicBezTo>
                  <a:cubicBezTo>
                    <a:pt x="0" y="476"/>
                    <a:pt x="0" y="476"/>
                    <a:pt x="0" y="476"/>
                  </a:cubicBezTo>
                  <a:cubicBezTo>
                    <a:pt x="0" y="440"/>
                    <a:pt x="27" y="409"/>
                    <a:pt x="62" y="404"/>
                  </a:cubicBezTo>
                  <a:cubicBezTo>
                    <a:pt x="78" y="401"/>
                    <a:pt x="94" y="399"/>
                    <a:pt x="111" y="397"/>
                  </a:cubicBezTo>
                  <a:cubicBezTo>
                    <a:pt x="119" y="369"/>
                    <a:pt x="130" y="343"/>
                    <a:pt x="143" y="318"/>
                  </a:cubicBezTo>
                  <a:cubicBezTo>
                    <a:pt x="133" y="305"/>
                    <a:pt x="124" y="291"/>
                    <a:pt x="114" y="279"/>
                  </a:cubicBezTo>
                  <a:cubicBezTo>
                    <a:pt x="93" y="250"/>
                    <a:pt x="96" y="209"/>
                    <a:pt x="121" y="184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210" y="96"/>
                    <a:pt x="250" y="92"/>
                    <a:pt x="279" y="114"/>
                  </a:cubicBezTo>
                  <a:cubicBezTo>
                    <a:pt x="292" y="123"/>
                    <a:pt x="305" y="133"/>
                    <a:pt x="318" y="143"/>
                  </a:cubicBezTo>
                  <a:cubicBezTo>
                    <a:pt x="343" y="129"/>
                    <a:pt x="370" y="118"/>
                    <a:pt x="397" y="110"/>
                  </a:cubicBezTo>
                  <a:cubicBezTo>
                    <a:pt x="399" y="94"/>
                    <a:pt x="402" y="78"/>
                    <a:pt x="404" y="62"/>
                  </a:cubicBezTo>
                  <a:cubicBezTo>
                    <a:pt x="409" y="27"/>
                    <a:pt x="440" y="0"/>
                    <a:pt x="476" y="0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601" y="0"/>
                    <a:pt x="632" y="27"/>
                    <a:pt x="637" y="62"/>
                  </a:cubicBezTo>
                  <a:cubicBezTo>
                    <a:pt x="640" y="78"/>
                    <a:pt x="642" y="94"/>
                    <a:pt x="644" y="110"/>
                  </a:cubicBezTo>
                  <a:cubicBezTo>
                    <a:pt x="672" y="118"/>
                    <a:pt x="698" y="129"/>
                    <a:pt x="723" y="143"/>
                  </a:cubicBezTo>
                  <a:cubicBezTo>
                    <a:pt x="736" y="133"/>
                    <a:pt x="750" y="123"/>
                    <a:pt x="762" y="114"/>
                  </a:cubicBezTo>
                  <a:cubicBezTo>
                    <a:pt x="791" y="92"/>
                    <a:pt x="832" y="96"/>
                    <a:pt x="857" y="121"/>
                  </a:cubicBezTo>
                  <a:cubicBezTo>
                    <a:pt x="920" y="184"/>
                    <a:pt x="920" y="184"/>
                    <a:pt x="920" y="184"/>
                  </a:cubicBezTo>
                  <a:cubicBezTo>
                    <a:pt x="945" y="209"/>
                    <a:pt x="949" y="250"/>
                    <a:pt x="927" y="278"/>
                  </a:cubicBezTo>
                  <a:cubicBezTo>
                    <a:pt x="918" y="291"/>
                    <a:pt x="908" y="305"/>
                    <a:pt x="898" y="318"/>
                  </a:cubicBezTo>
                  <a:cubicBezTo>
                    <a:pt x="912" y="343"/>
                    <a:pt x="923" y="369"/>
                    <a:pt x="931" y="397"/>
                  </a:cubicBezTo>
                  <a:cubicBezTo>
                    <a:pt x="947" y="399"/>
                    <a:pt x="963" y="401"/>
                    <a:pt x="979" y="404"/>
                  </a:cubicBezTo>
                  <a:cubicBezTo>
                    <a:pt x="1014" y="409"/>
                    <a:pt x="1041" y="440"/>
                    <a:pt x="1041" y="476"/>
                  </a:cubicBezTo>
                  <a:cubicBezTo>
                    <a:pt x="1041" y="565"/>
                    <a:pt x="1041" y="565"/>
                    <a:pt x="1041" y="565"/>
                  </a:cubicBezTo>
                  <a:cubicBezTo>
                    <a:pt x="1041" y="601"/>
                    <a:pt x="1014" y="632"/>
                    <a:pt x="979" y="637"/>
                  </a:cubicBezTo>
                  <a:cubicBezTo>
                    <a:pt x="963" y="639"/>
                    <a:pt x="947" y="642"/>
                    <a:pt x="931" y="644"/>
                  </a:cubicBezTo>
                  <a:cubicBezTo>
                    <a:pt x="923" y="671"/>
                    <a:pt x="911" y="698"/>
                    <a:pt x="898" y="723"/>
                  </a:cubicBezTo>
                  <a:cubicBezTo>
                    <a:pt x="908" y="736"/>
                    <a:pt x="918" y="749"/>
                    <a:pt x="927" y="762"/>
                  </a:cubicBezTo>
                  <a:cubicBezTo>
                    <a:pt x="949" y="791"/>
                    <a:pt x="945" y="831"/>
                    <a:pt x="920" y="857"/>
                  </a:cubicBezTo>
                  <a:cubicBezTo>
                    <a:pt x="857" y="920"/>
                    <a:pt x="857" y="920"/>
                    <a:pt x="857" y="920"/>
                  </a:cubicBezTo>
                  <a:cubicBezTo>
                    <a:pt x="832" y="945"/>
                    <a:pt x="791" y="948"/>
                    <a:pt x="762" y="927"/>
                  </a:cubicBezTo>
                  <a:cubicBezTo>
                    <a:pt x="750" y="917"/>
                    <a:pt x="736" y="907"/>
                    <a:pt x="723" y="898"/>
                  </a:cubicBezTo>
                  <a:cubicBezTo>
                    <a:pt x="698" y="911"/>
                    <a:pt x="672" y="922"/>
                    <a:pt x="644" y="930"/>
                  </a:cubicBezTo>
                  <a:cubicBezTo>
                    <a:pt x="642" y="947"/>
                    <a:pt x="640" y="963"/>
                    <a:pt x="637" y="979"/>
                  </a:cubicBezTo>
                  <a:cubicBezTo>
                    <a:pt x="632" y="1014"/>
                    <a:pt x="601" y="1041"/>
                    <a:pt x="565" y="1041"/>
                  </a:cubicBezTo>
                  <a:close/>
                  <a:moveTo>
                    <a:pt x="488" y="954"/>
                  </a:moveTo>
                  <a:cubicBezTo>
                    <a:pt x="553" y="954"/>
                    <a:pt x="553" y="954"/>
                    <a:pt x="553" y="954"/>
                  </a:cubicBezTo>
                  <a:cubicBezTo>
                    <a:pt x="555" y="939"/>
                    <a:pt x="557" y="924"/>
                    <a:pt x="559" y="910"/>
                  </a:cubicBezTo>
                  <a:cubicBezTo>
                    <a:pt x="563" y="881"/>
                    <a:pt x="583" y="857"/>
                    <a:pt x="612" y="849"/>
                  </a:cubicBezTo>
                  <a:cubicBezTo>
                    <a:pt x="639" y="842"/>
                    <a:pt x="665" y="831"/>
                    <a:pt x="689" y="817"/>
                  </a:cubicBezTo>
                  <a:cubicBezTo>
                    <a:pt x="714" y="803"/>
                    <a:pt x="746" y="805"/>
                    <a:pt x="769" y="823"/>
                  </a:cubicBezTo>
                  <a:cubicBezTo>
                    <a:pt x="781" y="832"/>
                    <a:pt x="793" y="841"/>
                    <a:pt x="804" y="849"/>
                  </a:cubicBezTo>
                  <a:cubicBezTo>
                    <a:pt x="850" y="804"/>
                    <a:pt x="850" y="804"/>
                    <a:pt x="850" y="804"/>
                  </a:cubicBezTo>
                  <a:cubicBezTo>
                    <a:pt x="841" y="792"/>
                    <a:pt x="832" y="780"/>
                    <a:pt x="823" y="769"/>
                  </a:cubicBezTo>
                  <a:cubicBezTo>
                    <a:pt x="805" y="745"/>
                    <a:pt x="803" y="714"/>
                    <a:pt x="817" y="688"/>
                  </a:cubicBezTo>
                  <a:cubicBezTo>
                    <a:pt x="831" y="664"/>
                    <a:pt x="842" y="638"/>
                    <a:pt x="850" y="611"/>
                  </a:cubicBezTo>
                  <a:cubicBezTo>
                    <a:pt x="857" y="583"/>
                    <a:pt x="881" y="562"/>
                    <a:pt x="910" y="559"/>
                  </a:cubicBezTo>
                  <a:cubicBezTo>
                    <a:pt x="925" y="557"/>
                    <a:pt x="940" y="555"/>
                    <a:pt x="954" y="553"/>
                  </a:cubicBezTo>
                  <a:cubicBezTo>
                    <a:pt x="954" y="488"/>
                    <a:pt x="954" y="488"/>
                    <a:pt x="954" y="488"/>
                  </a:cubicBezTo>
                  <a:cubicBezTo>
                    <a:pt x="940" y="486"/>
                    <a:pt x="925" y="484"/>
                    <a:pt x="910" y="482"/>
                  </a:cubicBezTo>
                  <a:cubicBezTo>
                    <a:pt x="881" y="478"/>
                    <a:pt x="857" y="458"/>
                    <a:pt x="850" y="429"/>
                  </a:cubicBezTo>
                  <a:cubicBezTo>
                    <a:pt x="842" y="402"/>
                    <a:pt x="831" y="376"/>
                    <a:pt x="817" y="352"/>
                  </a:cubicBezTo>
                  <a:cubicBezTo>
                    <a:pt x="803" y="327"/>
                    <a:pt x="805" y="295"/>
                    <a:pt x="823" y="272"/>
                  </a:cubicBezTo>
                  <a:cubicBezTo>
                    <a:pt x="832" y="260"/>
                    <a:pt x="841" y="248"/>
                    <a:pt x="850" y="237"/>
                  </a:cubicBezTo>
                  <a:cubicBezTo>
                    <a:pt x="804" y="191"/>
                    <a:pt x="804" y="191"/>
                    <a:pt x="804" y="191"/>
                  </a:cubicBezTo>
                  <a:cubicBezTo>
                    <a:pt x="793" y="200"/>
                    <a:pt x="781" y="209"/>
                    <a:pt x="769" y="218"/>
                  </a:cubicBezTo>
                  <a:cubicBezTo>
                    <a:pt x="746" y="236"/>
                    <a:pt x="714" y="238"/>
                    <a:pt x="689" y="224"/>
                  </a:cubicBezTo>
                  <a:cubicBezTo>
                    <a:pt x="665" y="210"/>
                    <a:pt x="639" y="199"/>
                    <a:pt x="612" y="191"/>
                  </a:cubicBezTo>
                  <a:cubicBezTo>
                    <a:pt x="583" y="184"/>
                    <a:pt x="563" y="160"/>
                    <a:pt x="559" y="131"/>
                  </a:cubicBezTo>
                  <a:cubicBezTo>
                    <a:pt x="557" y="116"/>
                    <a:pt x="555" y="101"/>
                    <a:pt x="553" y="87"/>
                  </a:cubicBezTo>
                  <a:cubicBezTo>
                    <a:pt x="488" y="87"/>
                    <a:pt x="488" y="87"/>
                    <a:pt x="488" y="87"/>
                  </a:cubicBezTo>
                  <a:cubicBezTo>
                    <a:pt x="486" y="101"/>
                    <a:pt x="484" y="116"/>
                    <a:pt x="482" y="131"/>
                  </a:cubicBezTo>
                  <a:cubicBezTo>
                    <a:pt x="479" y="160"/>
                    <a:pt x="458" y="184"/>
                    <a:pt x="430" y="191"/>
                  </a:cubicBezTo>
                  <a:cubicBezTo>
                    <a:pt x="403" y="199"/>
                    <a:pt x="377" y="210"/>
                    <a:pt x="353" y="224"/>
                  </a:cubicBezTo>
                  <a:cubicBezTo>
                    <a:pt x="327" y="238"/>
                    <a:pt x="296" y="236"/>
                    <a:pt x="272" y="218"/>
                  </a:cubicBezTo>
                  <a:cubicBezTo>
                    <a:pt x="261" y="209"/>
                    <a:pt x="249" y="200"/>
                    <a:pt x="237" y="191"/>
                  </a:cubicBezTo>
                  <a:cubicBezTo>
                    <a:pt x="192" y="237"/>
                    <a:pt x="192" y="237"/>
                    <a:pt x="192" y="237"/>
                  </a:cubicBezTo>
                  <a:cubicBezTo>
                    <a:pt x="200" y="248"/>
                    <a:pt x="209" y="260"/>
                    <a:pt x="218" y="272"/>
                  </a:cubicBezTo>
                  <a:cubicBezTo>
                    <a:pt x="236" y="295"/>
                    <a:pt x="238" y="327"/>
                    <a:pt x="224" y="352"/>
                  </a:cubicBezTo>
                  <a:cubicBezTo>
                    <a:pt x="210" y="376"/>
                    <a:pt x="199" y="402"/>
                    <a:pt x="192" y="429"/>
                  </a:cubicBezTo>
                  <a:cubicBezTo>
                    <a:pt x="184" y="458"/>
                    <a:pt x="160" y="478"/>
                    <a:pt x="131" y="482"/>
                  </a:cubicBezTo>
                  <a:cubicBezTo>
                    <a:pt x="117" y="484"/>
                    <a:pt x="102" y="486"/>
                    <a:pt x="87" y="488"/>
                  </a:cubicBezTo>
                  <a:cubicBezTo>
                    <a:pt x="87" y="553"/>
                    <a:pt x="87" y="553"/>
                    <a:pt x="87" y="553"/>
                  </a:cubicBezTo>
                  <a:cubicBezTo>
                    <a:pt x="102" y="555"/>
                    <a:pt x="117" y="557"/>
                    <a:pt x="131" y="559"/>
                  </a:cubicBezTo>
                  <a:cubicBezTo>
                    <a:pt x="160" y="562"/>
                    <a:pt x="184" y="583"/>
                    <a:pt x="192" y="611"/>
                  </a:cubicBezTo>
                  <a:cubicBezTo>
                    <a:pt x="199" y="638"/>
                    <a:pt x="210" y="664"/>
                    <a:pt x="224" y="688"/>
                  </a:cubicBezTo>
                  <a:cubicBezTo>
                    <a:pt x="238" y="714"/>
                    <a:pt x="236" y="745"/>
                    <a:pt x="218" y="769"/>
                  </a:cubicBezTo>
                  <a:cubicBezTo>
                    <a:pt x="209" y="780"/>
                    <a:pt x="200" y="792"/>
                    <a:pt x="192" y="804"/>
                  </a:cubicBezTo>
                  <a:cubicBezTo>
                    <a:pt x="237" y="849"/>
                    <a:pt x="237" y="849"/>
                    <a:pt x="237" y="849"/>
                  </a:cubicBezTo>
                  <a:cubicBezTo>
                    <a:pt x="249" y="841"/>
                    <a:pt x="261" y="832"/>
                    <a:pt x="272" y="823"/>
                  </a:cubicBezTo>
                  <a:cubicBezTo>
                    <a:pt x="296" y="805"/>
                    <a:pt x="327" y="803"/>
                    <a:pt x="353" y="817"/>
                  </a:cubicBezTo>
                  <a:cubicBezTo>
                    <a:pt x="377" y="831"/>
                    <a:pt x="403" y="842"/>
                    <a:pt x="430" y="849"/>
                  </a:cubicBezTo>
                  <a:cubicBezTo>
                    <a:pt x="458" y="857"/>
                    <a:pt x="479" y="881"/>
                    <a:pt x="482" y="910"/>
                  </a:cubicBezTo>
                  <a:cubicBezTo>
                    <a:pt x="484" y="924"/>
                    <a:pt x="486" y="939"/>
                    <a:pt x="488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g2f52d4be456_1_242"/>
            <p:cNvSpPr/>
            <p:nvPr/>
          </p:nvSpPr>
          <p:spPr>
            <a:xfrm>
              <a:off x="7000875" y="9717088"/>
              <a:ext cx="1179512" cy="1179513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5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5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2"/>
                  </a:moveTo>
                  <a:cubicBezTo>
                    <a:pt x="129" y="82"/>
                    <a:pt x="83" y="128"/>
                    <a:pt x="83" y="185"/>
                  </a:cubicBezTo>
                  <a:cubicBezTo>
                    <a:pt x="83" y="242"/>
                    <a:pt x="129" y="288"/>
                    <a:pt x="186" y="288"/>
                  </a:cubicBezTo>
                  <a:cubicBezTo>
                    <a:pt x="243" y="288"/>
                    <a:pt x="289" y="242"/>
                    <a:pt x="289" y="185"/>
                  </a:cubicBezTo>
                  <a:cubicBezTo>
                    <a:pt x="289" y="128"/>
                    <a:pt x="243" y="82"/>
                    <a:pt x="18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6" name="Google Shape;326;g2f52d4be456_1_242"/>
          <p:cNvGrpSpPr/>
          <p:nvPr/>
        </p:nvGrpSpPr>
        <p:grpSpPr>
          <a:xfrm>
            <a:off x="7506223" y="4815893"/>
            <a:ext cx="758450" cy="798627"/>
            <a:chOff x="5995988" y="2712903"/>
            <a:chExt cx="2457450" cy="2587625"/>
          </a:xfrm>
        </p:grpSpPr>
        <p:sp>
          <p:nvSpPr>
            <p:cNvPr id="327" name="Google Shape;327;g2f52d4be456_1_242"/>
            <p:cNvSpPr/>
            <p:nvPr/>
          </p:nvSpPr>
          <p:spPr>
            <a:xfrm>
              <a:off x="5995988" y="2712903"/>
              <a:ext cx="2457450" cy="2587625"/>
            </a:xfrm>
            <a:custGeom>
              <a:avLst/>
              <a:gdLst/>
              <a:ahLst/>
              <a:cxnLst/>
              <a:rect l="l" t="t" r="r" b="b"/>
              <a:pathLst>
                <a:path w="771" h="812" extrusionOk="0">
                  <a:moveTo>
                    <a:pt x="707" y="219"/>
                  </a:moveTo>
                  <a:cubicBezTo>
                    <a:pt x="736" y="265"/>
                    <a:pt x="754" y="315"/>
                    <a:pt x="760" y="369"/>
                  </a:cubicBezTo>
                  <a:cubicBezTo>
                    <a:pt x="771" y="467"/>
                    <a:pt x="746" y="557"/>
                    <a:pt x="685" y="634"/>
                  </a:cubicBezTo>
                  <a:cubicBezTo>
                    <a:pt x="561" y="789"/>
                    <a:pt x="347" y="812"/>
                    <a:pt x="197" y="707"/>
                  </a:cubicBezTo>
                  <a:cubicBezTo>
                    <a:pt x="31" y="591"/>
                    <a:pt x="0" y="374"/>
                    <a:pt x="97" y="220"/>
                  </a:cubicBezTo>
                  <a:cubicBezTo>
                    <a:pt x="203" y="52"/>
                    <a:pt x="424" y="0"/>
                    <a:pt x="594" y="106"/>
                  </a:cubicBezTo>
                  <a:cubicBezTo>
                    <a:pt x="580" y="120"/>
                    <a:pt x="566" y="134"/>
                    <a:pt x="552" y="147"/>
                  </a:cubicBezTo>
                  <a:cubicBezTo>
                    <a:pt x="538" y="141"/>
                    <a:pt x="523" y="134"/>
                    <a:pt x="509" y="128"/>
                  </a:cubicBezTo>
                  <a:cubicBezTo>
                    <a:pt x="491" y="121"/>
                    <a:pt x="473" y="116"/>
                    <a:pt x="454" y="113"/>
                  </a:cubicBezTo>
                  <a:cubicBezTo>
                    <a:pt x="427" y="108"/>
                    <a:pt x="399" y="107"/>
                    <a:pt x="372" y="110"/>
                  </a:cubicBezTo>
                  <a:cubicBezTo>
                    <a:pt x="325" y="115"/>
                    <a:pt x="281" y="130"/>
                    <a:pt x="241" y="155"/>
                  </a:cubicBezTo>
                  <a:cubicBezTo>
                    <a:pt x="203" y="179"/>
                    <a:pt x="171" y="211"/>
                    <a:pt x="147" y="249"/>
                  </a:cubicBezTo>
                  <a:cubicBezTo>
                    <a:pt x="134" y="270"/>
                    <a:pt x="123" y="293"/>
                    <a:pt x="115" y="317"/>
                  </a:cubicBezTo>
                  <a:cubicBezTo>
                    <a:pt x="110" y="333"/>
                    <a:pt x="106" y="350"/>
                    <a:pt x="103" y="366"/>
                  </a:cubicBezTo>
                  <a:cubicBezTo>
                    <a:pt x="99" y="394"/>
                    <a:pt x="99" y="422"/>
                    <a:pt x="102" y="450"/>
                  </a:cubicBezTo>
                  <a:cubicBezTo>
                    <a:pt x="105" y="477"/>
                    <a:pt x="113" y="503"/>
                    <a:pt x="124" y="528"/>
                  </a:cubicBezTo>
                  <a:cubicBezTo>
                    <a:pt x="143" y="574"/>
                    <a:pt x="171" y="612"/>
                    <a:pt x="209" y="643"/>
                  </a:cubicBezTo>
                  <a:cubicBezTo>
                    <a:pt x="235" y="665"/>
                    <a:pt x="263" y="682"/>
                    <a:pt x="295" y="694"/>
                  </a:cubicBezTo>
                  <a:cubicBezTo>
                    <a:pt x="315" y="701"/>
                    <a:pt x="336" y="707"/>
                    <a:pt x="357" y="710"/>
                  </a:cubicBezTo>
                  <a:cubicBezTo>
                    <a:pt x="384" y="714"/>
                    <a:pt x="412" y="715"/>
                    <a:pt x="439" y="711"/>
                  </a:cubicBezTo>
                  <a:cubicBezTo>
                    <a:pt x="464" y="708"/>
                    <a:pt x="488" y="702"/>
                    <a:pt x="512" y="693"/>
                  </a:cubicBezTo>
                  <a:cubicBezTo>
                    <a:pt x="538" y="683"/>
                    <a:pt x="563" y="669"/>
                    <a:pt x="585" y="652"/>
                  </a:cubicBezTo>
                  <a:cubicBezTo>
                    <a:pt x="607" y="635"/>
                    <a:pt x="627" y="615"/>
                    <a:pt x="644" y="592"/>
                  </a:cubicBezTo>
                  <a:cubicBezTo>
                    <a:pt x="657" y="575"/>
                    <a:pt x="668" y="556"/>
                    <a:pt x="677" y="536"/>
                  </a:cubicBezTo>
                  <a:cubicBezTo>
                    <a:pt x="686" y="519"/>
                    <a:pt x="692" y="501"/>
                    <a:pt x="696" y="482"/>
                  </a:cubicBezTo>
                  <a:cubicBezTo>
                    <a:pt x="700" y="465"/>
                    <a:pt x="703" y="449"/>
                    <a:pt x="704" y="432"/>
                  </a:cubicBezTo>
                  <a:cubicBezTo>
                    <a:pt x="704" y="413"/>
                    <a:pt x="704" y="393"/>
                    <a:pt x="702" y="374"/>
                  </a:cubicBezTo>
                  <a:cubicBezTo>
                    <a:pt x="701" y="361"/>
                    <a:pt x="698" y="347"/>
                    <a:pt x="695" y="334"/>
                  </a:cubicBezTo>
                  <a:cubicBezTo>
                    <a:pt x="689" y="310"/>
                    <a:pt x="679" y="286"/>
                    <a:pt x="666" y="264"/>
                  </a:cubicBezTo>
                  <a:cubicBezTo>
                    <a:pt x="665" y="262"/>
                    <a:pt x="665" y="260"/>
                    <a:pt x="667" y="258"/>
                  </a:cubicBezTo>
                  <a:cubicBezTo>
                    <a:pt x="680" y="246"/>
                    <a:pt x="691" y="234"/>
                    <a:pt x="703" y="222"/>
                  </a:cubicBezTo>
                  <a:cubicBezTo>
                    <a:pt x="704" y="221"/>
                    <a:pt x="705" y="220"/>
                    <a:pt x="707" y="21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g2f52d4be456_1_242"/>
            <p:cNvSpPr/>
            <p:nvPr/>
          </p:nvSpPr>
          <p:spPr>
            <a:xfrm>
              <a:off x="6515101" y="3270116"/>
              <a:ext cx="1450975" cy="1435100"/>
            </a:xfrm>
            <a:custGeom>
              <a:avLst/>
              <a:gdLst/>
              <a:ahLst/>
              <a:cxnLst/>
              <a:rect l="l" t="t" r="r" b="b"/>
              <a:pathLst>
                <a:path w="455" h="450" extrusionOk="0">
                  <a:moveTo>
                    <a:pt x="350" y="54"/>
                  </a:moveTo>
                  <a:cubicBezTo>
                    <a:pt x="337" y="67"/>
                    <a:pt x="324" y="80"/>
                    <a:pt x="311" y="93"/>
                  </a:cubicBezTo>
                  <a:cubicBezTo>
                    <a:pt x="310" y="94"/>
                    <a:pt x="307" y="95"/>
                    <a:pt x="305" y="94"/>
                  </a:cubicBezTo>
                  <a:cubicBezTo>
                    <a:pt x="292" y="87"/>
                    <a:pt x="277" y="83"/>
                    <a:pt x="262" y="81"/>
                  </a:cubicBezTo>
                  <a:cubicBezTo>
                    <a:pt x="244" y="79"/>
                    <a:pt x="227" y="79"/>
                    <a:pt x="210" y="82"/>
                  </a:cubicBezTo>
                  <a:cubicBezTo>
                    <a:pt x="187" y="87"/>
                    <a:pt x="166" y="96"/>
                    <a:pt x="148" y="109"/>
                  </a:cubicBezTo>
                  <a:cubicBezTo>
                    <a:pt x="129" y="123"/>
                    <a:pt x="114" y="140"/>
                    <a:pt x="103" y="160"/>
                  </a:cubicBezTo>
                  <a:cubicBezTo>
                    <a:pt x="93" y="178"/>
                    <a:pt x="87" y="196"/>
                    <a:pt x="84" y="216"/>
                  </a:cubicBezTo>
                  <a:cubicBezTo>
                    <a:pt x="81" y="239"/>
                    <a:pt x="83" y="261"/>
                    <a:pt x="90" y="283"/>
                  </a:cubicBezTo>
                  <a:cubicBezTo>
                    <a:pt x="101" y="319"/>
                    <a:pt x="123" y="347"/>
                    <a:pt x="154" y="367"/>
                  </a:cubicBezTo>
                  <a:cubicBezTo>
                    <a:pt x="176" y="381"/>
                    <a:pt x="199" y="389"/>
                    <a:pt x="225" y="392"/>
                  </a:cubicBezTo>
                  <a:cubicBezTo>
                    <a:pt x="252" y="394"/>
                    <a:pt x="277" y="390"/>
                    <a:pt x="302" y="379"/>
                  </a:cubicBezTo>
                  <a:cubicBezTo>
                    <a:pt x="327" y="368"/>
                    <a:pt x="348" y="352"/>
                    <a:pt x="364" y="330"/>
                  </a:cubicBezTo>
                  <a:cubicBezTo>
                    <a:pt x="377" y="313"/>
                    <a:pt x="386" y="294"/>
                    <a:pt x="391" y="273"/>
                  </a:cubicBezTo>
                  <a:cubicBezTo>
                    <a:pt x="395" y="256"/>
                    <a:pt x="397" y="240"/>
                    <a:pt x="395" y="223"/>
                  </a:cubicBezTo>
                  <a:cubicBezTo>
                    <a:pt x="394" y="204"/>
                    <a:pt x="389" y="185"/>
                    <a:pt x="380" y="167"/>
                  </a:cubicBezTo>
                  <a:cubicBezTo>
                    <a:pt x="394" y="153"/>
                    <a:pt x="408" y="139"/>
                    <a:pt x="422" y="125"/>
                  </a:cubicBezTo>
                  <a:cubicBezTo>
                    <a:pt x="444" y="161"/>
                    <a:pt x="455" y="200"/>
                    <a:pt x="453" y="242"/>
                  </a:cubicBezTo>
                  <a:cubicBezTo>
                    <a:pt x="452" y="283"/>
                    <a:pt x="441" y="320"/>
                    <a:pt x="418" y="354"/>
                  </a:cubicBezTo>
                  <a:cubicBezTo>
                    <a:pt x="374" y="418"/>
                    <a:pt x="312" y="450"/>
                    <a:pt x="235" y="450"/>
                  </a:cubicBezTo>
                  <a:cubicBezTo>
                    <a:pt x="176" y="450"/>
                    <a:pt x="125" y="427"/>
                    <a:pt x="85" y="385"/>
                  </a:cubicBezTo>
                  <a:cubicBezTo>
                    <a:pt x="0" y="295"/>
                    <a:pt x="6" y="160"/>
                    <a:pt x="95" y="78"/>
                  </a:cubicBezTo>
                  <a:cubicBezTo>
                    <a:pt x="179" y="0"/>
                    <a:pt x="293" y="14"/>
                    <a:pt x="350" y="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g2f52d4be456_1_242"/>
            <p:cNvSpPr/>
            <p:nvPr/>
          </p:nvSpPr>
          <p:spPr>
            <a:xfrm>
              <a:off x="7040563" y="2874828"/>
              <a:ext cx="1381125" cy="1384300"/>
            </a:xfrm>
            <a:custGeom>
              <a:avLst/>
              <a:gdLst/>
              <a:ahLst/>
              <a:cxnLst/>
              <a:rect l="l" t="t" r="r" b="b"/>
              <a:pathLst>
                <a:path w="433" h="434" extrusionOk="0">
                  <a:moveTo>
                    <a:pt x="363" y="0"/>
                  </a:moveTo>
                  <a:cubicBezTo>
                    <a:pt x="363" y="24"/>
                    <a:pt x="363" y="47"/>
                    <a:pt x="363" y="71"/>
                  </a:cubicBezTo>
                  <a:cubicBezTo>
                    <a:pt x="386" y="71"/>
                    <a:pt x="409" y="71"/>
                    <a:pt x="432" y="71"/>
                  </a:cubicBezTo>
                  <a:cubicBezTo>
                    <a:pt x="432" y="72"/>
                    <a:pt x="432" y="73"/>
                    <a:pt x="433" y="73"/>
                  </a:cubicBezTo>
                  <a:cubicBezTo>
                    <a:pt x="424" y="81"/>
                    <a:pt x="416" y="90"/>
                    <a:pt x="408" y="98"/>
                  </a:cubicBezTo>
                  <a:cubicBezTo>
                    <a:pt x="373" y="133"/>
                    <a:pt x="338" y="168"/>
                    <a:pt x="303" y="203"/>
                  </a:cubicBezTo>
                  <a:cubicBezTo>
                    <a:pt x="300" y="206"/>
                    <a:pt x="297" y="208"/>
                    <a:pt x="292" y="207"/>
                  </a:cubicBezTo>
                  <a:cubicBezTo>
                    <a:pt x="282" y="207"/>
                    <a:pt x="272" y="207"/>
                    <a:pt x="262" y="208"/>
                  </a:cubicBezTo>
                  <a:cubicBezTo>
                    <a:pt x="260" y="208"/>
                    <a:pt x="256" y="209"/>
                    <a:pt x="255" y="210"/>
                  </a:cubicBezTo>
                  <a:cubicBezTo>
                    <a:pt x="228" y="237"/>
                    <a:pt x="202" y="263"/>
                    <a:pt x="176" y="289"/>
                  </a:cubicBezTo>
                  <a:cubicBezTo>
                    <a:pt x="164" y="301"/>
                    <a:pt x="152" y="313"/>
                    <a:pt x="141" y="325"/>
                  </a:cubicBezTo>
                  <a:cubicBezTo>
                    <a:pt x="140" y="326"/>
                    <a:pt x="139" y="328"/>
                    <a:pt x="140" y="330"/>
                  </a:cubicBezTo>
                  <a:cubicBezTo>
                    <a:pt x="143" y="338"/>
                    <a:pt x="145" y="346"/>
                    <a:pt x="146" y="354"/>
                  </a:cubicBezTo>
                  <a:cubicBezTo>
                    <a:pt x="148" y="379"/>
                    <a:pt x="139" y="399"/>
                    <a:pt x="121" y="415"/>
                  </a:cubicBezTo>
                  <a:cubicBezTo>
                    <a:pt x="105" y="428"/>
                    <a:pt x="87" y="434"/>
                    <a:pt x="67" y="432"/>
                  </a:cubicBezTo>
                  <a:cubicBezTo>
                    <a:pt x="43" y="429"/>
                    <a:pt x="25" y="417"/>
                    <a:pt x="12" y="397"/>
                  </a:cubicBezTo>
                  <a:cubicBezTo>
                    <a:pt x="2" y="380"/>
                    <a:pt x="0" y="361"/>
                    <a:pt x="4" y="342"/>
                  </a:cubicBezTo>
                  <a:cubicBezTo>
                    <a:pt x="10" y="320"/>
                    <a:pt x="24" y="303"/>
                    <a:pt x="46" y="294"/>
                  </a:cubicBezTo>
                  <a:cubicBezTo>
                    <a:pt x="66" y="285"/>
                    <a:pt x="86" y="286"/>
                    <a:pt x="105" y="295"/>
                  </a:cubicBezTo>
                  <a:cubicBezTo>
                    <a:pt x="107" y="295"/>
                    <a:pt x="109" y="294"/>
                    <a:pt x="110" y="293"/>
                  </a:cubicBezTo>
                  <a:cubicBezTo>
                    <a:pt x="137" y="267"/>
                    <a:pt x="164" y="240"/>
                    <a:pt x="191" y="213"/>
                  </a:cubicBezTo>
                  <a:cubicBezTo>
                    <a:pt x="202" y="202"/>
                    <a:pt x="212" y="191"/>
                    <a:pt x="223" y="181"/>
                  </a:cubicBezTo>
                  <a:cubicBezTo>
                    <a:pt x="226" y="178"/>
                    <a:pt x="227" y="175"/>
                    <a:pt x="227" y="171"/>
                  </a:cubicBezTo>
                  <a:cubicBezTo>
                    <a:pt x="227" y="162"/>
                    <a:pt x="227" y="152"/>
                    <a:pt x="227" y="143"/>
                  </a:cubicBezTo>
                  <a:cubicBezTo>
                    <a:pt x="226" y="138"/>
                    <a:pt x="228" y="135"/>
                    <a:pt x="231" y="131"/>
                  </a:cubicBezTo>
                  <a:cubicBezTo>
                    <a:pt x="274" y="88"/>
                    <a:pt x="317" y="45"/>
                    <a:pt x="360" y="3"/>
                  </a:cubicBezTo>
                  <a:cubicBezTo>
                    <a:pt x="361" y="2"/>
                    <a:pt x="362" y="1"/>
                    <a:pt x="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0" name="Google Shape;330;g2f52d4be456_1_242"/>
          <p:cNvSpPr txBox="1"/>
          <p:nvPr/>
        </p:nvSpPr>
        <p:spPr>
          <a:xfrm>
            <a:off x="4711314" y="1569789"/>
            <a:ext cx="2185021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attribute-map.xml</a:t>
            </a:r>
            <a:endParaRPr sz="1300" b="0" i="0" u="none" strike="noStrike" cap="none">
              <a:solidFill>
                <a:srgbClr val="FFFFFF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31" name="Google Shape;331;g2f52d4be456_1_242"/>
          <p:cNvSpPr txBox="1"/>
          <p:nvPr/>
        </p:nvSpPr>
        <p:spPr>
          <a:xfrm>
            <a:off x="4711314" y="2677229"/>
            <a:ext cx="2185021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attribute-policy.xml</a:t>
            </a:r>
            <a:endParaRPr sz="1300" b="0" i="0" u="none" strike="noStrike" cap="none">
              <a:solidFill>
                <a:srgbClr val="FFFFFF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32" name="Google Shape;332;g2f52d4be456_1_242"/>
          <p:cNvSpPr txBox="1"/>
          <p:nvPr/>
        </p:nvSpPr>
        <p:spPr>
          <a:xfrm>
            <a:off x="4711314" y="3759269"/>
            <a:ext cx="2185021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security-policy.xml</a:t>
            </a:r>
            <a:endParaRPr sz="1300" b="0" i="0" u="none" strike="noStrike" cap="none">
              <a:solidFill>
                <a:srgbClr val="FFFFFF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33" name="Google Shape;333;g2f52d4be456_1_242"/>
          <p:cNvSpPr txBox="1"/>
          <p:nvPr/>
        </p:nvSpPr>
        <p:spPr>
          <a:xfrm>
            <a:off x="4711314" y="4861629"/>
            <a:ext cx="2185021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shibboleth2.xml</a:t>
            </a:r>
            <a:endParaRPr sz="1300" b="0" i="0" u="none" strike="noStrike" cap="none">
              <a:solidFill>
                <a:srgbClr val="FFFFFF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grpSp>
        <p:nvGrpSpPr>
          <p:cNvPr id="334" name="Google Shape;334;g2f52d4be456_1_242"/>
          <p:cNvGrpSpPr/>
          <p:nvPr/>
        </p:nvGrpSpPr>
        <p:grpSpPr>
          <a:xfrm>
            <a:off x="7571715" y="2603585"/>
            <a:ext cx="732243" cy="732064"/>
            <a:chOff x="2700338" y="8651875"/>
            <a:chExt cx="6545262" cy="6543675"/>
          </a:xfrm>
        </p:grpSpPr>
        <p:sp>
          <p:nvSpPr>
            <p:cNvPr id="335" name="Google Shape;335;g2f52d4be456_1_242"/>
            <p:cNvSpPr/>
            <p:nvPr/>
          </p:nvSpPr>
          <p:spPr>
            <a:xfrm>
              <a:off x="2700338" y="10820400"/>
              <a:ext cx="4376737" cy="4375150"/>
            </a:xfrm>
            <a:custGeom>
              <a:avLst/>
              <a:gdLst/>
              <a:ahLst/>
              <a:cxnLst/>
              <a:rect l="l" t="t" r="r" b="b"/>
              <a:pathLst>
                <a:path w="1376" h="1376" extrusionOk="0">
                  <a:moveTo>
                    <a:pt x="509" y="1366"/>
                  </a:moveTo>
                  <a:cubicBezTo>
                    <a:pt x="498" y="1366"/>
                    <a:pt x="487" y="1364"/>
                    <a:pt x="477" y="1360"/>
                  </a:cubicBezTo>
                  <a:cubicBezTo>
                    <a:pt x="363" y="1312"/>
                    <a:pt x="363" y="1312"/>
                    <a:pt x="363" y="1312"/>
                  </a:cubicBezTo>
                  <a:cubicBezTo>
                    <a:pt x="324" y="1296"/>
                    <a:pt x="302" y="1253"/>
                    <a:pt x="312" y="1212"/>
                  </a:cubicBezTo>
                  <a:cubicBezTo>
                    <a:pt x="319" y="1188"/>
                    <a:pt x="325" y="1163"/>
                    <a:pt x="332" y="1139"/>
                  </a:cubicBezTo>
                  <a:cubicBezTo>
                    <a:pt x="297" y="1111"/>
                    <a:pt x="265" y="1079"/>
                    <a:pt x="237" y="1044"/>
                  </a:cubicBezTo>
                  <a:cubicBezTo>
                    <a:pt x="213" y="1051"/>
                    <a:pt x="188" y="1057"/>
                    <a:pt x="164" y="1064"/>
                  </a:cubicBezTo>
                  <a:cubicBezTo>
                    <a:pt x="123" y="1074"/>
                    <a:pt x="80" y="1052"/>
                    <a:pt x="64" y="1013"/>
                  </a:cubicBezTo>
                  <a:cubicBezTo>
                    <a:pt x="16" y="899"/>
                    <a:pt x="16" y="899"/>
                    <a:pt x="16" y="899"/>
                  </a:cubicBezTo>
                  <a:cubicBezTo>
                    <a:pt x="0" y="860"/>
                    <a:pt x="15" y="815"/>
                    <a:pt x="51" y="793"/>
                  </a:cubicBezTo>
                  <a:cubicBezTo>
                    <a:pt x="73" y="780"/>
                    <a:pt x="95" y="767"/>
                    <a:pt x="117" y="754"/>
                  </a:cubicBezTo>
                  <a:cubicBezTo>
                    <a:pt x="112" y="710"/>
                    <a:pt x="112" y="665"/>
                    <a:pt x="117" y="621"/>
                  </a:cubicBezTo>
                  <a:cubicBezTo>
                    <a:pt x="95" y="608"/>
                    <a:pt x="73" y="595"/>
                    <a:pt x="51" y="582"/>
                  </a:cubicBezTo>
                  <a:cubicBezTo>
                    <a:pt x="15" y="561"/>
                    <a:pt x="0" y="515"/>
                    <a:pt x="16" y="476"/>
                  </a:cubicBezTo>
                  <a:cubicBezTo>
                    <a:pt x="64" y="362"/>
                    <a:pt x="64" y="362"/>
                    <a:pt x="64" y="362"/>
                  </a:cubicBezTo>
                  <a:cubicBezTo>
                    <a:pt x="80" y="323"/>
                    <a:pt x="123" y="301"/>
                    <a:pt x="164" y="312"/>
                  </a:cubicBezTo>
                  <a:cubicBezTo>
                    <a:pt x="188" y="318"/>
                    <a:pt x="213" y="324"/>
                    <a:pt x="237" y="331"/>
                  </a:cubicBezTo>
                  <a:cubicBezTo>
                    <a:pt x="265" y="296"/>
                    <a:pt x="297" y="264"/>
                    <a:pt x="332" y="237"/>
                  </a:cubicBezTo>
                  <a:cubicBezTo>
                    <a:pt x="325" y="212"/>
                    <a:pt x="319" y="187"/>
                    <a:pt x="312" y="163"/>
                  </a:cubicBezTo>
                  <a:cubicBezTo>
                    <a:pt x="302" y="122"/>
                    <a:pt x="324" y="79"/>
                    <a:pt x="363" y="63"/>
                  </a:cubicBezTo>
                  <a:cubicBezTo>
                    <a:pt x="477" y="16"/>
                    <a:pt x="477" y="16"/>
                    <a:pt x="477" y="16"/>
                  </a:cubicBezTo>
                  <a:cubicBezTo>
                    <a:pt x="516" y="0"/>
                    <a:pt x="561" y="15"/>
                    <a:pt x="583" y="51"/>
                  </a:cubicBezTo>
                  <a:cubicBezTo>
                    <a:pt x="596" y="72"/>
                    <a:pt x="609" y="94"/>
                    <a:pt x="622" y="116"/>
                  </a:cubicBezTo>
                  <a:cubicBezTo>
                    <a:pt x="666" y="111"/>
                    <a:pt x="711" y="111"/>
                    <a:pt x="755" y="116"/>
                  </a:cubicBezTo>
                  <a:cubicBezTo>
                    <a:pt x="768" y="94"/>
                    <a:pt x="781" y="72"/>
                    <a:pt x="794" y="51"/>
                  </a:cubicBezTo>
                  <a:cubicBezTo>
                    <a:pt x="815" y="15"/>
                    <a:pt x="861" y="0"/>
                    <a:pt x="900" y="16"/>
                  </a:cubicBezTo>
                  <a:cubicBezTo>
                    <a:pt x="1014" y="63"/>
                    <a:pt x="1014" y="63"/>
                    <a:pt x="1014" y="63"/>
                  </a:cubicBezTo>
                  <a:cubicBezTo>
                    <a:pt x="1053" y="79"/>
                    <a:pt x="1075" y="122"/>
                    <a:pt x="1064" y="163"/>
                  </a:cubicBezTo>
                  <a:cubicBezTo>
                    <a:pt x="1058" y="187"/>
                    <a:pt x="1052" y="212"/>
                    <a:pt x="1045" y="237"/>
                  </a:cubicBezTo>
                  <a:cubicBezTo>
                    <a:pt x="1080" y="264"/>
                    <a:pt x="1112" y="296"/>
                    <a:pt x="1139" y="331"/>
                  </a:cubicBezTo>
                  <a:cubicBezTo>
                    <a:pt x="1164" y="324"/>
                    <a:pt x="1189" y="318"/>
                    <a:pt x="1213" y="312"/>
                  </a:cubicBezTo>
                  <a:cubicBezTo>
                    <a:pt x="1254" y="301"/>
                    <a:pt x="1297" y="323"/>
                    <a:pt x="1313" y="362"/>
                  </a:cubicBezTo>
                  <a:cubicBezTo>
                    <a:pt x="1360" y="476"/>
                    <a:pt x="1360" y="476"/>
                    <a:pt x="1360" y="476"/>
                  </a:cubicBezTo>
                  <a:cubicBezTo>
                    <a:pt x="1360" y="476"/>
                    <a:pt x="1360" y="476"/>
                    <a:pt x="1360" y="476"/>
                  </a:cubicBezTo>
                  <a:cubicBezTo>
                    <a:pt x="1376" y="515"/>
                    <a:pt x="1361" y="561"/>
                    <a:pt x="1325" y="582"/>
                  </a:cubicBezTo>
                  <a:cubicBezTo>
                    <a:pt x="1304" y="595"/>
                    <a:pt x="1282" y="608"/>
                    <a:pt x="1260" y="621"/>
                  </a:cubicBezTo>
                  <a:cubicBezTo>
                    <a:pt x="1265" y="665"/>
                    <a:pt x="1265" y="710"/>
                    <a:pt x="1260" y="754"/>
                  </a:cubicBezTo>
                  <a:cubicBezTo>
                    <a:pt x="1282" y="767"/>
                    <a:pt x="1304" y="780"/>
                    <a:pt x="1325" y="793"/>
                  </a:cubicBezTo>
                  <a:cubicBezTo>
                    <a:pt x="1361" y="815"/>
                    <a:pt x="1376" y="860"/>
                    <a:pt x="1360" y="899"/>
                  </a:cubicBezTo>
                  <a:cubicBezTo>
                    <a:pt x="1313" y="1013"/>
                    <a:pt x="1313" y="1013"/>
                    <a:pt x="1313" y="1013"/>
                  </a:cubicBezTo>
                  <a:cubicBezTo>
                    <a:pt x="1297" y="1052"/>
                    <a:pt x="1254" y="1074"/>
                    <a:pt x="1213" y="1064"/>
                  </a:cubicBezTo>
                  <a:cubicBezTo>
                    <a:pt x="1189" y="1057"/>
                    <a:pt x="1164" y="1051"/>
                    <a:pt x="1139" y="1044"/>
                  </a:cubicBezTo>
                  <a:cubicBezTo>
                    <a:pt x="1112" y="1079"/>
                    <a:pt x="1080" y="1111"/>
                    <a:pt x="1045" y="1139"/>
                  </a:cubicBezTo>
                  <a:cubicBezTo>
                    <a:pt x="1052" y="1164"/>
                    <a:pt x="1058" y="1188"/>
                    <a:pt x="1064" y="1212"/>
                  </a:cubicBezTo>
                  <a:cubicBezTo>
                    <a:pt x="1075" y="1253"/>
                    <a:pt x="1053" y="1296"/>
                    <a:pt x="1014" y="1312"/>
                  </a:cubicBezTo>
                  <a:cubicBezTo>
                    <a:pt x="900" y="1360"/>
                    <a:pt x="900" y="1360"/>
                    <a:pt x="900" y="1360"/>
                  </a:cubicBezTo>
                  <a:cubicBezTo>
                    <a:pt x="861" y="1376"/>
                    <a:pt x="815" y="1361"/>
                    <a:pt x="794" y="1325"/>
                  </a:cubicBezTo>
                  <a:cubicBezTo>
                    <a:pt x="781" y="1303"/>
                    <a:pt x="768" y="1281"/>
                    <a:pt x="755" y="1259"/>
                  </a:cubicBezTo>
                  <a:cubicBezTo>
                    <a:pt x="711" y="1264"/>
                    <a:pt x="666" y="1264"/>
                    <a:pt x="622" y="1259"/>
                  </a:cubicBezTo>
                  <a:cubicBezTo>
                    <a:pt x="609" y="1281"/>
                    <a:pt x="596" y="1303"/>
                    <a:pt x="583" y="1325"/>
                  </a:cubicBezTo>
                  <a:cubicBezTo>
                    <a:pt x="567" y="1351"/>
                    <a:pt x="539" y="1366"/>
                    <a:pt x="509" y="1366"/>
                  </a:cubicBezTo>
                  <a:close/>
                  <a:moveTo>
                    <a:pt x="403" y="1230"/>
                  </a:moveTo>
                  <a:cubicBezTo>
                    <a:pt x="507" y="1273"/>
                    <a:pt x="507" y="1273"/>
                    <a:pt x="507" y="1273"/>
                  </a:cubicBezTo>
                  <a:cubicBezTo>
                    <a:pt x="519" y="1252"/>
                    <a:pt x="532" y="1231"/>
                    <a:pt x="544" y="1210"/>
                  </a:cubicBezTo>
                  <a:cubicBezTo>
                    <a:pt x="562" y="1180"/>
                    <a:pt x="595" y="1163"/>
                    <a:pt x="629" y="1167"/>
                  </a:cubicBezTo>
                  <a:cubicBezTo>
                    <a:pt x="669" y="1172"/>
                    <a:pt x="708" y="1172"/>
                    <a:pt x="748" y="1167"/>
                  </a:cubicBezTo>
                  <a:cubicBezTo>
                    <a:pt x="782" y="1163"/>
                    <a:pt x="815" y="1180"/>
                    <a:pt x="833" y="1210"/>
                  </a:cubicBezTo>
                  <a:cubicBezTo>
                    <a:pt x="845" y="1231"/>
                    <a:pt x="857" y="1252"/>
                    <a:pt x="870" y="1273"/>
                  </a:cubicBezTo>
                  <a:cubicBezTo>
                    <a:pt x="974" y="1230"/>
                    <a:pt x="974" y="1230"/>
                    <a:pt x="974" y="1230"/>
                  </a:cubicBezTo>
                  <a:cubicBezTo>
                    <a:pt x="968" y="1206"/>
                    <a:pt x="962" y="1183"/>
                    <a:pt x="956" y="1159"/>
                  </a:cubicBezTo>
                  <a:cubicBezTo>
                    <a:pt x="947" y="1125"/>
                    <a:pt x="958" y="1090"/>
                    <a:pt x="986" y="1069"/>
                  </a:cubicBezTo>
                  <a:cubicBezTo>
                    <a:pt x="1017" y="1044"/>
                    <a:pt x="1045" y="1016"/>
                    <a:pt x="1070" y="985"/>
                  </a:cubicBezTo>
                  <a:cubicBezTo>
                    <a:pt x="1091" y="958"/>
                    <a:pt x="1126" y="946"/>
                    <a:pt x="1160" y="955"/>
                  </a:cubicBezTo>
                  <a:cubicBezTo>
                    <a:pt x="1183" y="961"/>
                    <a:pt x="1207" y="967"/>
                    <a:pt x="1230" y="973"/>
                  </a:cubicBezTo>
                  <a:cubicBezTo>
                    <a:pt x="1274" y="869"/>
                    <a:pt x="1274" y="869"/>
                    <a:pt x="1274" y="869"/>
                  </a:cubicBezTo>
                  <a:cubicBezTo>
                    <a:pt x="1253" y="856"/>
                    <a:pt x="1232" y="844"/>
                    <a:pt x="1211" y="832"/>
                  </a:cubicBezTo>
                  <a:cubicBezTo>
                    <a:pt x="1181" y="814"/>
                    <a:pt x="1164" y="781"/>
                    <a:pt x="1168" y="747"/>
                  </a:cubicBezTo>
                  <a:cubicBezTo>
                    <a:pt x="1173" y="707"/>
                    <a:pt x="1173" y="668"/>
                    <a:pt x="1168" y="628"/>
                  </a:cubicBezTo>
                  <a:cubicBezTo>
                    <a:pt x="1164" y="594"/>
                    <a:pt x="1181" y="561"/>
                    <a:pt x="1211" y="543"/>
                  </a:cubicBezTo>
                  <a:cubicBezTo>
                    <a:pt x="1232" y="531"/>
                    <a:pt x="1253" y="519"/>
                    <a:pt x="1274" y="506"/>
                  </a:cubicBezTo>
                  <a:cubicBezTo>
                    <a:pt x="1230" y="402"/>
                    <a:pt x="1230" y="402"/>
                    <a:pt x="1230" y="402"/>
                  </a:cubicBezTo>
                  <a:cubicBezTo>
                    <a:pt x="1207" y="408"/>
                    <a:pt x="1183" y="414"/>
                    <a:pt x="1160" y="420"/>
                  </a:cubicBezTo>
                  <a:cubicBezTo>
                    <a:pt x="1126" y="429"/>
                    <a:pt x="1091" y="418"/>
                    <a:pt x="1070" y="390"/>
                  </a:cubicBezTo>
                  <a:cubicBezTo>
                    <a:pt x="1045" y="359"/>
                    <a:pt x="1017" y="331"/>
                    <a:pt x="986" y="306"/>
                  </a:cubicBezTo>
                  <a:cubicBezTo>
                    <a:pt x="958" y="285"/>
                    <a:pt x="947" y="250"/>
                    <a:pt x="956" y="216"/>
                  </a:cubicBezTo>
                  <a:cubicBezTo>
                    <a:pt x="962" y="193"/>
                    <a:pt x="968" y="169"/>
                    <a:pt x="974" y="146"/>
                  </a:cubicBezTo>
                  <a:cubicBezTo>
                    <a:pt x="870" y="102"/>
                    <a:pt x="870" y="102"/>
                    <a:pt x="870" y="102"/>
                  </a:cubicBezTo>
                  <a:cubicBezTo>
                    <a:pt x="857" y="123"/>
                    <a:pt x="845" y="144"/>
                    <a:pt x="833" y="165"/>
                  </a:cubicBezTo>
                  <a:cubicBezTo>
                    <a:pt x="815" y="195"/>
                    <a:pt x="782" y="212"/>
                    <a:pt x="748" y="208"/>
                  </a:cubicBezTo>
                  <a:cubicBezTo>
                    <a:pt x="708" y="203"/>
                    <a:pt x="668" y="203"/>
                    <a:pt x="629" y="208"/>
                  </a:cubicBezTo>
                  <a:cubicBezTo>
                    <a:pt x="595" y="212"/>
                    <a:pt x="561" y="195"/>
                    <a:pt x="544" y="165"/>
                  </a:cubicBezTo>
                  <a:cubicBezTo>
                    <a:pt x="532" y="144"/>
                    <a:pt x="519" y="123"/>
                    <a:pt x="507" y="102"/>
                  </a:cubicBezTo>
                  <a:cubicBezTo>
                    <a:pt x="403" y="146"/>
                    <a:pt x="403" y="146"/>
                    <a:pt x="403" y="146"/>
                  </a:cubicBezTo>
                  <a:cubicBezTo>
                    <a:pt x="409" y="169"/>
                    <a:pt x="415" y="193"/>
                    <a:pt x="421" y="216"/>
                  </a:cubicBezTo>
                  <a:cubicBezTo>
                    <a:pt x="430" y="250"/>
                    <a:pt x="418" y="285"/>
                    <a:pt x="391" y="306"/>
                  </a:cubicBezTo>
                  <a:cubicBezTo>
                    <a:pt x="360" y="331"/>
                    <a:pt x="332" y="359"/>
                    <a:pt x="307" y="390"/>
                  </a:cubicBezTo>
                  <a:cubicBezTo>
                    <a:pt x="286" y="418"/>
                    <a:pt x="251" y="429"/>
                    <a:pt x="217" y="420"/>
                  </a:cubicBezTo>
                  <a:cubicBezTo>
                    <a:pt x="193" y="414"/>
                    <a:pt x="170" y="408"/>
                    <a:pt x="146" y="402"/>
                  </a:cubicBezTo>
                  <a:cubicBezTo>
                    <a:pt x="103" y="506"/>
                    <a:pt x="103" y="506"/>
                    <a:pt x="103" y="506"/>
                  </a:cubicBezTo>
                  <a:cubicBezTo>
                    <a:pt x="124" y="519"/>
                    <a:pt x="145" y="531"/>
                    <a:pt x="166" y="543"/>
                  </a:cubicBezTo>
                  <a:cubicBezTo>
                    <a:pt x="196" y="561"/>
                    <a:pt x="213" y="594"/>
                    <a:pt x="209" y="628"/>
                  </a:cubicBezTo>
                  <a:cubicBezTo>
                    <a:pt x="204" y="668"/>
                    <a:pt x="204" y="708"/>
                    <a:pt x="209" y="747"/>
                  </a:cubicBezTo>
                  <a:cubicBezTo>
                    <a:pt x="213" y="781"/>
                    <a:pt x="196" y="815"/>
                    <a:pt x="166" y="832"/>
                  </a:cubicBezTo>
                  <a:cubicBezTo>
                    <a:pt x="145" y="844"/>
                    <a:pt x="124" y="856"/>
                    <a:pt x="103" y="869"/>
                  </a:cubicBezTo>
                  <a:cubicBezTo>
                    <a:pt x="146" y="973"/>
                    <a:pt x="146" y="973"/>
                    <a:pt x="146" y="973"/>
                  </a:cubicBezTo>
                  <a:cubicBezTo>
                    <a:pt x="170" y="968"/>
                    <a:pt x="193" y="961"/>
                    <a:pt x="217" y="955"/>
                  </a:cubicBezTo>
                  <a:cubicBezTo>
                    <a:pt x="251" y="946"/>
                    <a:pt x="286" y="958"/>
                    <a:pt x="307" y="985"/>
                  </a:cubicBezTo>
                  <a:cubicBezTo>
                    <a:pt x="332" y="1016"/>
                    <a:pt x="360" y="1044"/>
                    <a:pt x="391" y="1069"/>
                  </a:cubicBezTo>
                  <a:cubicBezTo>
                    <a:pt x="418" y="1090"/>
                    <a:pt x="430" y="1125"/>
                    <a:pt x="421" y="1159"/>
                  </a:cubicBezTo>
                  <a:cubicBezTo>
                    <a:pt x="415" y="1183"/>
                    <a:pt x="409" y="1206"/>
                    <a:pt x="403" y="12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g2f52d4be456_1_242"/>
            <p:cNvSpPr/>
            <p:nvPr/>
          </p:nvSpPr>
          <p:spPr>
            <a:xfrm>
              <a:off x="3762375" y="11879263"/>
              <a:ext cx="2255837" cy="2120900"/>
            </a:xfrm>
            <a:custGeom>
              <a:avLst/>
              <a:gdLst/>
              <a:ahLst/>
              <a:cxnLst/>
              <a:rect l="l" t="t" r="r" b="b"/>
              <a:pathLst>
                <a:path w="709" h="667" extrusionOk="0">
                  <a:moveTo>
                    <a:pt x="354" y="667"/>
                  </a:moveTo>
                  <a:cubicBezTo>
                    <a:pt x="314" y="667"/>
                    <a:pt x="273" y="659"/>
                    <a:pt x="235" y="643"/>
                  </a:cubicBezTo>
                  <a:cubicBezTo>
                    <a:pt x="158" y="611"/>
                    <a:pt x="98" y="551"/>
                    <a:pt x="66" y="474"/>
                  </a:cubicBezTo>
                  <a:cubicBezTo>
                    <a:pt x="0" y="315"/>
                    <a:pt x="76" y="132"/>
                    <a:pt x="235" y="66"/>
                  </a:cubicBezTo>
                  <a:cubicBezTo>
                    <a:pt x="394" y="0"/>
                    <a:pt x="577" y="76"/>
                    <a:pt x="643" y="235"/>
                  </a:cubicBezTo>
                  <a:cubicBezTo>
                    <a:pt x="643" y="235"/>
                    <a:pt x="643" y="235"/>
                    <a:pt x="643" y="235"/>
                  </a:cubicBezTo>
                  <a:cubicBezTo>
                    <a:pt x="709" y="394"/>
                    <a:pt x="633" y="577"/>
                    <a:pt x="474" y="643"/>
                  </a:cubicBezTo>
                  <a:cubicBezTo>
                    <a:pt x="435" y="659"/>
                    <a:pt x="395" y="667"/>
                    <a:pt x="354" y="667"/>
                  </a:cubicBezTo>
                  <a:close/>
                  <a:moveTo>
                    <a:pt x="354" y="134"/>
                  </a:moveTo>
                  <a:cubicBezTo>
                    <a:pt x="326" y="134"/>
                    <a:pt x="297" y="139"/>
                    <a:pt x="270" y="151"/>
                  </a:cubicBezTo>
                  <a:cubicBezTo>
                    <a:pt x="157" y="197"/>
                    <a:pt x="104" y="327"/>
                    <a:pt x="150" y="439"/>
                  </a:cubicBezTo>
                  <a:cubicBezTo>
                    <a:pt x="173" y="494"/>
                    <a:pt x="215" y="536"/>
                    <a:pt x="270" y="559"/>
                  </a:cubicBezTo>
                  <a:cubicBezTo>
                    <a:pt x="324" y="581"/>
                    <a:pt x="384" y="581"/>
                    <a:pt x="439" y="559"/>
                  </a:cubicBezTo>
                  <a:cubicBezTo>
                    <a:pt x="551" y="512"/>
                    <a:pt x="605" y="383"/>
                    <a:pt x="558" y="270"/>
                  </a:cubicBezTo>
                  <a:cubicBezTo>
                    <a:pt x="523" y="185"/>
                    <a:pt x="441" y="134"/>
                    <a:pt x="354" y="1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g2f52d4be456_1_242"/>
            <p:cNvSpPr/>
            <p:nvPr/>
          </p:nvSpPr>
          <p:spPr>
            <a:xfrm>
              <a:off x="5934075" y="8651875"/>
              <a:ext cx="3311525" cy="3309938"/>
            </a:xfrm>
            <a:custGeom>
              <a:avLst/>
              <a:gdLst/>
              <a:ahLst/>
              <a:cxnLst/>
              <a:rect l="l" t="t" r="r" b="b"/>
              <a:pathLst>
                <a:path w="1041" h="1041" extrusionOk="0">
                  <a:moveTo>
                    <a:pt x="565" y="1041"/>
                  </a:moveTo>
                  <a:cubicBezTo>
                    <a:pt x="476" y="1041"/>
                    <a:pt x="476" y="1041"/>
                    <a:pt x="476" y="1041"/>
                  </a:cubicBezTo>
                  <a:cubicBezTo>
                    <a:pt x="440" y="1041"/>
                    <a:pt x="409" y="1014"/>
                    <a:pt x="404" y="979"/>
                  </a:cubicBezTo>
                  <a:cubicBezTo>
                    <a:pt x="402" y="963"/>
                    <a:pt x="399" y="947"/>
                    <a:pt x="397" y="930"/>
                  </a:cubicBezTo>
                  <a:cubicBezTo>
                    <a:pt x="370" y="922"/>
                    <a:pt x="343" y="911"/>
                    <a:pt x="318" y="898"/>
                  </a:cubicBezTo>
                  <a:cubicBezTo>
                    <a:pt x="305" y="907"/>
                    <a:pt x="292" y="917"/>
                    <a:pt x="279" y="927"/>
                  </a:cubicBezTo>
                  <a:cubicBezTo>
                    <a:pt x="250" y="948"/>
                    <a:pt x="210" y="945"/>
                    <a:pt x="184" y="920"/>
                  </a:cubicBezTo>
                  <a:cubicBezTo>
                    <a:pt x="121" y="857"/>
                    <a:pt x="121" y="857"/>
                    <a:pt x="121" y="857"/>
                  </a:cubicBezTo>
                  <a:cubicBezTo>
                    <a:pt x="96" y="831"/>
                    <a:pt x="93" y="791"/>
                    <a:pt x="114" y="762"/>
                  </a:cubicBezTo>
                  <a:cubicBezTo>
                    <a:pt x="124" y="749"/>
                    <a:pt x="133" y="736"/>
                    <a:pt x="143" y="723"/>
                  </a:cubicBezTo>
                  <a:cubicBezTo>
                    <a:pt x="130" y="698"/>
                    <a:pt x="119" y="671"/>
                    <a:pt x="111" y="644"/>
                  </a:cubicBezTo>
                  <a:cubicBezTo>
                    <a:pt x="94" y="642"/>
                    <a:pt x="78" y="639"/>
                    <a:pt x="62" y="637"/>
                  </a:cubicBezTo>
                  <a:cubicBezTo>
                    <a:pt x="27" y="632"/>
                    <a:pt x="0" y="601"/>
                    <a:pt x="0" y="565"/>
                  </a:cubicBezTo>
                  <a:cubicBezTo>
                    <a:pt x="0" y="476"/>
                    <a:pt x="0" y="476"/>
                    <a:pt x="0" y="476"/>
                  </a:cubicBezTo>
                  <a:cubicBezTo>
                    <a:pt x="0" y="440"/>
                    <a:pt x="27" y="409"/>
                    <a:pt x="62" y="404"/>
                  </a:cubicBezTo>
                  <a:cubicBezTo>
                    <a:pt x="78" y="401"/>
                    <a:pt x="94" y="399"/>
                    <a:pt x="111" y="397"/>
                  </a:cubicBezTo>
                  <a:cubicBezTo>
                    <a:pt x="119" y="369"/>
                    <a:pt x="130" y="343"/>
                    <a:pt x="143" y="318"/>
                  </a:cubicBezTo>
                  <a:cubicBezTo>
                    <a:pt x="133" y="305"/>
                    <a:pt x="124" y="291"/>
                    <a:pt x="114" y="279"/>
                  </a:cubicBezTo>
                  <a:cubicBezTo>
                    <a:pt x="93" y="250"/>
                    <a:pt x="96" y="209"/>
                    <a:pt x="121" y="184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210" y="96"/>
                    <a:pt x="250" y="92"/>
                    <a:pt x="279" y="114"/>
                  </a:cubicBezTo>
                  <a:cubicBezTo>
                    <a:pt x="292" y="123"/>
                    <a:pt x="305" y="133"/>
                    <a:pt x="318" y="143"/>
                  </a:cubicBezTo>
                  <a:cubicBezTo>
                    <a:pt x="343" y="129"/>
                    <a:pt x="370" y="118"/>
                    <a:pt x="397" y="110"/>
                  </a:cubicBezTo>
                  <a:cubicBezTo>
                    <a:pt x="399" y="94"/>
                    <a:pt x="402" y="78"/>
                    <a:pt x="404" y="62"/>
                  </a:cubicBezTo>
                  <a:cubicBezTo>
                    <a:pt x="409" y="27"/>
                    <a:pt x="440" y="0"/>
                    <a:pt x="476" y="0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601" y="0"/>
                    <a:pt x="632" y="27"/>
                    <a:pt x="637" y="62"/>
                  </a:cubicBezTo>
                  <a:cubicBezTo>
                    <a:pt x="640" y="78"/>
                    <a:pt x="642" y="94"/>
                    <a:pt x="644" y="110"/>
                  </a:cubicBezTo>
                  <a:cubicBezTo>
                    <a:pt x="672" y="118"/>
                    <a:pt x="698" y="129"/>
                    <a:pt x="723" y="143"/>
                  </a:cubicBezTo>
                  <a:cubicBezTo>
                    <a:pt x="736" y="133"/>
                    <a:pt x="750" y="123"/>
                    <a:pt x="762" y="114"/>
                  </a:cubicBezTo>
                  <a:cubicBezTo>
                    <a:pt x="791" y="92"/>
                    <a:pt x="832" y="96"/>
                    <a:pt x="857" y="121"/>
                  </a:cubicBezTo>
                  <a:cubicBezTo>
                    <a:pt x="920" y="184"/>
                    <a:pt x="920" y="184"/>
                    <a:pt x="920" y="184"/>
                  </a:cubicBezTo>
                  <a:cubicBezTo>
                    <a:pt x="945" y="209"/>
                    <a:pt x="949" y="250"/>
                    <a:pt x="927" y="278"/>
                  </a:cubicBezTo>
                  <a:cubicBezTo>
                    <a:pt x="918" y="291"/>
                    <a:pt x="908" y="305"/>
                    <a:pt x="898" y="318"/>
                  </a:cubicBezTo>
                  <a:cubicBezTo>
                    <a:pt x="912" y="343"/>
                    <a:pt x="923" y="369"/>
                    <a:pt x="931" y="397"/>
                  </a:cubicBezTo>
                  <a:cubicBezTo>
                    <a:pt x="947" y="399"/>
                    <a:pt x="963" y="401"/>
                    <a:pt x="979" y="404"/>
                  </a:cubicBezTo>
                  <a:cubicBezTo>
                    <a:pt x="1014" y="409"/>
                    <a:pt x="1041" y="440"/>
                    <a:pt x="1041" y="476"/>
                  </a:cubicBezTo>
                  <a:cubicBezTo>
                    <a:pt x="1041" y="565"/>
                    <a:pt x="1041" y="565"/>
                    <a:pt x="1041" y="565"/>
                  </a:cubicBezTo>
                  <a:cubicBezTo>
                    <a:pt x="1041" y="601"/>
                    <a:pt x="1014" y="632"/>
                    <a:pt x="979" y="637"/>
                  </a:cubicBezTo>
                  <a:cubicBezTo>
                    <a:pt x="963" y="639"/>
                    <a:pt x="947" y="642"/>
                    <a:pt x="931" y="644"/>
                  </a:cubicBezTo>
                  <a:cubicBezTo>
                    <a:pt x="923" y="671"/>
                    <a:pt x="911" y="698"/>
                    <a:pt x="898" y="723"/>
                  </a:cubicBezTo>
                  <a:cubicBezTo>
                    <a:pt x="908" y="736"/>
                    <a:pt x="918" y="749"/>
                    <a:pt x="927" y="762"/>
                  </a:cubicBezTo>
                  <a:cubicBezTo>
                    <a:pt x="949" y="791"/>
                    <a:pt x="945" y="831"/>
                    <a:pt x="920" y="857"/>
                  </a:cubicBezTo>
                  <a:cubicBezTo>
                    <a:pt x="857" y="920"/>
                    <a:pt x="857" y="920"/>
                    <a:pt x="857" y="920"/>
                  </a:cubicBezTo>
                  <a:cubicBezTo>
                    <a:pt x="832" y="945"/>
                    <a:pt x="791" y="948"/>
                    <a:pt x="762" y="927"/>
                  </a:cubicBezTo>
                  <a:cubicBezTo>
                    <a:pt x="750" y="917"/>
                    <a:pt x="736" y="907"/>
                    <a:pt x="723" y="898"/>
                  </a:cubicBezTo>
                  <a:cubicBezTo>
                    <a:pt x="698" y="911"/>
                    <a:pt x="672" y="922"/>
                    <a:pt x="644" y="930"/>
                  </a:cubicBezTo>
                  <a:cubicBezTo>
                    <a:pt x="642" y="947"/>
                    <a:pt x="640" y="963"/>
                    <a:pt x="637" y="979"/>
                  </a:cubicBezTo>
                  <a:cubicBezTo>
                    <a:pt x="632" y="1014"/>
                    <a:pt x="601" y="1041"/>
                    <a:pt x="565" y="1041"/>
                  </a:cubicBezTo>
                  <a:close/>
                  <a:moveTo>
                    <a:pt x="488" y="954"/>
                  </a:moveTo>
                  <a:cubicBezTo>
                    <a:pt x="553" y="954"/>
                    <a:pt x="553" y="954"/>
                    <a:pt x="553" y="954"/>
                  </a:cubicBezTo>
                  <a:cubicBezTo>
                    <a:pt x="555" y="939"/>
                    <a:pt x="557" y="924"/>
                    <a:pt x="559" y="910"/>
                  </a:cubicBezTo>
                  <a:cubicBezTo>
                    <a:pt x="563" y="881"/>
                    <a:pt x="583" y="857"/>
                    <a:pt x="612" y="849"/>
                  </a:cubicBezTo>
                  <a:cubicBezTo>
                    <a:pt x="639" y="842"/>
                    <a:pt x="665" y="831"/>
                    <a:pt x="689" y="817"/>
                  </a:cubicBezTo>
                  <a:cubicBezTo>
                    <a:pt x="714" y="803"/>
                    <a:pt x="746" y="805"/>
                    <a:pt x="769" y="823"/>
                  </a:cubicBezTo>
                  <a:cubicBezTo>
                    <a:pt x="781" y="832"/>
                    <a:pt x="793" y="841"/>
                    <a:pt x="804" y="849"/>
                  </a:cubicBezTo>
                  <a:cubicBezTo>
                    <a:pt x="850" y="804"/>
                    <a:pt x="850" y="804"/>
                    <a:pt x="850" y="804"/>
                  </a:cubicBezTo>
                  <a:cubicBezTo>
                    <a:pt x="841" y="792"/>
                    <a:pt x="832" y="780"/>
                    <a:pt x="823" y="769"/>
                  </a:cubicBezTo>
                  <a:cubicBezTo>
                    <a:pt x="805" y="745"/>
                    <a:pt x="803" y="714"/>
                    <a:pt x="817" y="688"/>
                  </a:cubicBezTo>
                  <a:cubicBezTo>
                    <a:pt x="831" y="664"/>
                    <a:pt x="842" y="638"/>
                    <a:pt x="850" y="611"/>
                  </a:cubicBezTo>
                  <a:cubicBezTo>
                    <a:pt x="857" y="583"/>
                    <a:pt x="881" y="562"/>
                    <a:pt x="910" y="559"/>
                  </a:cubicBezTo>
                  <a:cubicBezTo>
                    <a:pt x="925" y="557"/>
                    <a:pt x="940" y="555"/>
                    <a:pt x="954" y="553"/>
                  </a:cubicBezTo>
                  <a:cubicBezTo>
                    <a:pt x="954" y="488"/>
                    <a:pt x="954" y="488"/>
                    <a:pt x="954" y="488"/>
                  </a:cubicBezTo>
                  <a:cubicBezTo>
                    <a:pt x="940" y="486"/>
                    <a:pt x="925" y="484"/>
                    <a:pt x="910" y="482"/>
                  </a:cubicBezTo>
                  <a:cubicBezTo>
                    <a:pt x="881" y="478"/>
                    <a:pt x="857" y="458"/>
                    <a:pt x="850" y="429"/>
                  </a:cubicBezTo>
                  <a:cubicBezTo>
                    <a:pt x="842" y="402"/>
                    <a:pt x="831" y="376"/>
                    <a:pt x="817" y="352"/>
                  </a:cubicBezTo>
                  <a:cubicBezTo>
                    <a:pt x="803" y="327"/>
                    <a:pt x="805" y="295"/>
                    <a:pt x="823" y="272"/>
                  </a:cubicBezTo>
                  <a:cubicBezTo>
                    <a:pt x="832" y="260"/>
                    <a:pt x="841" y="248"/>
                    <a:pt x="850" y="237"/>
                  </a:cubicBezTo>
                  <a:cubicBezTo>
                    <a:pt x="804" y="191"/>
                    <a:pt x="804" y="191"/>
                    <a:pt x="804" y="191"/>
                  </a:cubicBezTo>
                  <a:cubicBezTo>
                    <a:pt x="793" y="200"/>
                    <a:pt x="781" y="209"/>
                    <a:pt x="769" y="218"/>
                  </a:cubicBezTo>
                  <a:cubicBezTo>
                    <a:pt x="746" y="236"/>
                    <a:pt x="714" y="238"/>
                    <a:pt x="689" y="224"/>
                  </a:cubicBezTo>
                  <a:cubicBezTo>
                    <a:pt x="665" y="210"/>
                    <a:pt x="639" y="199"/>
                    <a:pt x="612" y="191"/>
                  </a:cubicBezTo>
                  <a:cubicBezTo>
                    <a:pt x="583" y="184"/>
                    <a:pt x="563" y="160"/>
                    <a:pt x="559" y="131"/>
                  </a:cubicBezTo>
                  <a:cubicBezTo>
                    <a:pt x="557" y="116"/>
                    <a:pt x="555" y="101"/>
                    <a:pt x="553" y="87"/>
                  </a:cubicBezTo>
                  <a:cubicBezTo>
                    <a:pt x="488" y="87"/>
                    <a:pt x="488" y="87"/>
                    <a:pt x="488" y="87"/>
                  </a:cubicBezTo>
                  <a:cubicBezTo>
                    <a:pt x="486" y="101"/>
                    <a:pt x="484" y="116"/>
                    <a:pt x="482" y="131"/>
                  </a:cubicBezTo>
                  <a:cubicBezTo>
                    <a:pt x="479" y="160"/>
                    <a:pt x="458" y="184"/>
                    <a:pt x="430" y="191"/>
                  </a:cubicBezTo>
                  <a:cubicBezTo>
                    <a:pt x="403" y="199"/>
                    <a:pt x="377" y="210"/>
                    <a:pt x="353" y="224"/>
                  </a:cubicBezTo>
                  <a:cubicBezTo>
                    <a:pt x="327" y="238"/>
                    <a:pt x="296" y="236"/>
                    <a:pt x="272" y="218"/>
                  </a:cubicBezTo>
                  <a:cubicBezTo>
                    <a:pt x="261" y="209"/>
                    <a:pt x="249" y="200"/>
                    <a:pt x="237" y="191"/>
                  </a:cubicBezTo>
                  <a:cubicBezTo>
                    <a:pt x="192" y="237"/>
                    <a:pt x="192" y="237"/>
                    <a:pt x="192" y="237"/>
                  </a:cubicBezTo>
                  <a:cubicBezTo>
                    <a:pt x="200" y="248"/>
                    <a:pt x="209" y="260"/>
                    <a:pt x="218" y="272"/>
                  </a:cubicBezTo>
                  <a:cubicBezTo>
                    <a:pt x="236" y="295"/>
                    <a:pt x="238" y="327"/>
                    <a:pt x="224" y="352"/>
                  </a:cubicBezTo>
                  <a:cubicBezTo>
                    <a:pt x="210" y="376"/>
                    <a:pt x="199" y="402"/>
                    <a:pt x="192" y="429"/>
                  </a:cubicBezTo>
                  <a:cubicBezTo>
                    <a:pt x="184" y="458"/>
                    <a:pt x="160" y="478"/>
                    <a:pt x="131" y="482"/>
                  </a:cubicBezTo>
                  <a:cubicBezTo>
                    <a:pt x="117" y="484"/>
                    <a:pt x="102" y="486"/>
                    <a:pt x="87" y="488"/>
                  </a:cubicBezTo>
                  <a:cubicBezTo>
                    <a:pt x="87" y="553"/>
                    <a:pt x="87" y="553"/>
                    <a:pt x="87" y="553"/>
                  </a:cubicBezTo>
                  <a:cubicBezTo>
                    <a:pt x="102" y="555"/>
                    <a:pt x="117" y="557"/>
                    <a:pt x="131" y="559"/>
                  </a:cubicBezTo>
                  <a:cubicBezTo>
                    <a:pt x="160" y="562"/>
                    <a:pt x="184" y="583"/>
                    <a:pt x="192" y="611"/>
                  </a:cubicBezTo>
                  <a:cubicBezTo>
                    <a:pt x="199" y="638"/>
                    <a:pt x="210" y="664"/>
                    <a:pt x="224" y="688"/>
                  </a:cubicBezTo>
                  <a:cubicBezTo>
                    <a:pt x="238" y="714"/>
                    <a:pt x="236" y="745"/>
                    <a:pt x="218" y="769"/>
                  </a:cubicBezTo>
                  <a:cubicBezTo>
                    <a:pt x="209" y="780"/>
                    <a:pt x="200" y="792"/>
                    <a:pt x="192" y="804"/>
                  </a:cubicBezTo>
                  <a:cubicBezTo>
                    <a:pt x="237" y="849"/>
                    <a:pt x="237" y="849"/>
                    <a:pt x="237" y="849"/>
                  </a:cubicBezTo>
                  <a:cubicBezTo>
                    <a:pt x="249" y="841"/>
                    <a:pt x="261" y="832"/>
                    <a:pt x="272" y="823"/>
                  </a:cubicBezTo>
                  <a:cubicBezTo>
                    <a:pt x="296" y="805"/>
                    <a:pt x="327" y="803"/>
                    <a:pt x="353" y="817"/>
                  </a:cubicBezTo>
                  <a:cubicBezTo>
                    <a:pt x="377" y="831"/>
                    <a:pt x="403" y="842"/>
                    <a:pt x="430" y="849"/>
                  </a:cubicBezTo>
                  <a:cubicBezTo>
                    <a:pt x="458" y="857"/>
                    <a:pt x="479" y="881"/>
                    <a:pt x="482" y="910"/>
                  </a:cubicBezTo>
                  <a:cubicBezTo>
                    <a:pt x="484" y="924"/>
                    <a:pt x="486" y="939"/>
                    <a:pt x="488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g2f52d4be456_1_242"/>
            <p:cNvSpPr/>
            <p:nvPr/>
          </p:nvSpPr>
          <p:spPr>
            <a:xfrm>
              <a:off x="7000875" y="9717088"/>
              <a:ext cx="1179512" cy="1179513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5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5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2"/>
                  </a:moveTo>
                  <a:cubicBezTo>
                    <a:pt x="129" y="82"/>
                    <a:pt x="83" y="128"/>
                    <a:pt x="83" y="185"/>
                  </a:cubicBezTo>
                  <a:cubicBezTo>
                    <a:pt x="83" y="242"/>
                    <a:pt x="129" y="288"/>
                    <a:pt x="186" y="288"/>
                  </a:cubicBezTo>
                  <a:cubicBezTo>
                    <a:pt x="243" y="288"/>
                    <a:pt x="289" y="242"/>
                    <a:pt x="289" y="185"/>
                  </a:cubicBezTo>
                  <a:cubicBezTo>
                    <a:pt x="289" y="128"/>
                    <a:pt x="243" y="82"/>
                    <a:pt x="18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9" name="Google Shape;339;g2f52d4be456_1_242"/>
          <p:cNvGrpSpPr/>
          <p:nvPr/>
        </p:nvGrpSpPr>
        <p:grpSpPr>
          <a:xfrm>
            <a:off x="7485590" y="3742785"/>
            <a:ext cx="732243" cy="732064"/>
            <a:chOff x="2700338" y="8651875"/>
            <a:chExt cx="6545262" cy="6543675"/>
          </a:xfrm>
        </p:grpSpPr>
        <p:sp>
          <p:nvSpPr>
            <p:cNvPr id="340" name="Google Shape;340;g2f52d4be456_1_242"/>
            <p:cNvSpPr/>
            <p:nvPr/>
          </p:nvSpPr>
          <p:spPr>
            <a:xfrm>
              <a:off x="2700338" y="10820400"/>
              <a:ext cx="4376737" cy="4375150"/>
            </a:xfrm>
            <a:custGeom>
              <a:avLst/>
              <a:gdLst/>
              <a:ahLst/>
              <a:cxnLst/>
              <a:rect l="l" t="t" r="r" b="b"/>
              <a:pathLst>
                <a:path w="1376" h="1376" extrusionOk="0">
                  <a:moveTo>
                    <a:pt x="509" y="1366"/>
                  </a:moveTo>
                  <a:cubicBezTo>
                    <a:pt x="498" y="1366"/>
                    <a:pt x="487" y="1364"/>
                    <a:pt x="477" y="1360"/>
                  </a:cubicBezTo>
                  <a:cubicBezTo>
                    <a:pt x="363" y="1312"/>
                    <a:pt x="363" y="1312"/>
                    <a:pt x="363" y="1312"/>
                  </a:cubicBezTo>
                  <a:cubicBezTo>
                    <a:pt x="324" y="1296"/>
                    <a:pt x="302" y="1253"/>
                    <a:pt x="312" y="1212"/>
                  </a:cubicBezTo>
                  <a:cubicBezTo>
                    <a:pt x="319" y="1188"/>
                    <a:pt x="325" y="1163"/>
                    <a:pt x="332" y="1139"/>
                  </a:cubicBezTo>
                  <a:cubicBezTo>
                    <a:pt x="297" y="1111"/>
                    <a:pt x="265" y="1079"/>
                    <a:pt x="237" y="1044"/>
                  </a:cubicBezTo>
                  <a:cubicBezTo>
                    <a:pt x="213" y="1051"/>
                    <a:pt x="188" y="1057"/>
                    <a:pt x="164" y="1064"/>
                  </a:cubicBezTo>
                  <a:cubicBezTo>
                    <a:pt x="123" y="1074"/>
                    <a:pt x="80" y="1052"/>
                    <a:pt x="64" y="1013"/>
                  </a:cubicBezTo>
                  <a:cubicBezTo>
                    <a:pt x="16" y="899"/>
                    <a:pt x="16" y="899"/>
                    <a:pt x="16" y="899"/>
                  </a:cubicBezTo>
                  <a:cubicBezTo>
                    <a:pt x="0" y="860"/>
                    <a:pt x="15" y="815"/>
                    <a:pt x="51" y="793"/>
                  </a:cubicBezTo>
                  <a:cubicBezTo>
                    <a:pt x="73" y="780"/>
                    <a:pt x="95" y="767"/>
                    <a:pt x="117" y="754"/>
                  </a:cubicBezTo>
                  <a:cubicBezTo>
                    <a:pt x="112" y="710"/>
                    <a:pt x="112" y="665"/>
                    <a:pt x="117" y="621"/>
                  </a:cubicBezTo>
                  <a:cubicBezTo>
                    <a:pt x="95" y="608"/>
                    <a:pt x="73" y="595"/>
                    <a:pt x="51" y="582"/>
                  </a:cubicBezTo>
                  <a:cubicBezTo>
                    <a:pt x="15" y="561"/>
                    <a:pt x="0" y="515"/>
                    <a:pt x="16" y="476"/>
                  </a:cubicBezTo>
                  <a:cubicBezTo>
                    <a:pt x="64" y="362"/>
                    <a:pt x="64" y="362"/>
                    <a:pt x="64" y="362"/>
                  </a:cubicBezTo>
                  <a:cubicBezTo>
                    <a:pt x="80" y="323"/>
                    <a:pt x="123" y="301"/>
                    <a:pt x="164" y="312"/>
                  </a:cubicBezTo>
                  <a:cubicBezTo>
                    <a:pt x="188" y="318"/>
                    <a:pt x="213" y="324"/>
                    <a:pt x="237" y="331"/>
                  </a:cubicBezTo>
                  <a:cubicBezTo>
                    <a:pt x="265" y="296"/>
                    <a:pt x="297" y="264"/>
                    <a:pt x="332" y="237"/>
                  </a:cubicBezTo>
                  <a:cubicBezTo>
                    <a:pt x="325" y="212"/>
                    <a:pt x="319" y="187"/>
                    <a:pt x="312" y="163"/>
                  </a:cubicBezTo>
                  <a:cubicBezTo>
                    <a:pt x="302" y="122"/>
                    <a:pt x="324" y="79"/>
                    <a:pt x="363" y="63"/>
                  </a:cubicBezTo>
                  <a:cubicBezTo>
                    <a:pt x="477" y="16"/>
                    <a:pt x="477" y="16"/>
                    <a:pt x="477" y="16"/>
                  </a:cubicBezTo>
                  <a:cubicBezTo>
                    <a:pt x="516" y="0"/>
                    <a:pt x="561" y="15"/>
                    <a:pt x="583" y="51"/>
                  </a:cubicBezTo>
                  <a:cubicBezTo>
                    <a:pt x="596" y="72"/>
                    <a:pt x="609" y="94"/>
                    <a:pt x="622" y="116"/>
                  </a:cubicBezTo>
                  <a:cubicBezTo>
                    <a:pt x="666" y="111"/>
                    <a:pt x="711" y="111"/>
                    <a:pt x="755" y="116"/>
                  </a:cubicBezTo>
                  <a:cubicBezTo>
                    <a:pt x="768" y="94"/>
                    <a:pt x="781" y="72"/>
                    <a:pt x="794" y="51"/>
                  </a:cubicBezTo>
                  <a:cubicBezTo>
                    <a:pt x="815" y="15"/>
                    <a:pt x="861" y="0"/>
                    <a:pt x="900" y="16"/>
                  </a:cubicBezTo>
                  <a:cubicBezTo>
                    <a:pt x="1014" y="63"/>
                    <a:pt x="1014" y="63"/>
                    <a:pt x="1014" y="63"/>
                  </a:cubicBezTo>
                  <a:cubicBezTo>
                    <a:pt x="1053" y="79"/>
                    <a:pt x="1075" y="122"/>
                    <a:pt x="1064" y="163"/>
                  </a:cubicBezTo>
                  <a:cubicBezTo>
                    <a:pt x="1058" y="187"/>
                    <a:pt x="1052" y="212"/>
                    <a:pt x="1045" y="237"/>
                  </a:cubicBezTo>
                  <a:cubicBezTo>
                    <a:pt x="1080" y="264"/>
                    <a:pt x="1112" y="296"/>
                    <a:pt x="1139" y="331"/>
                  </a:cubicBezTo>
                  <a:cubicBezTo>
                    <a:pt x="1164" y="324"/>
                    <a:pt x="1189" y="318"/>
                    <a:pt x="1213" y="312"/>
                  </a:cubicBezTo>
                  <a:cubicBezTo>
                    <a:pt x="1254" y="301"/>
                    <a:pt x="1297" y="323"/>
                    <a:pt x="1313" y="362"/>
                  </a:cubicBezTo>
                  <a:cubicBezTo>
                    <a:pt x="1360" y="476"/>
                    <a:pt x="1360" y="476"/>
                    <a:pt x="1360" y="476"/>
                  </a:cubicBezTo>
                  <a:cubicBezTo>
                    <a:pt x="1360" y="476"/>
                    <a:pt x="1360" y="476"/>
                    <a:pt x="1360" y="476"/>
                  </a:cubicBezTo>
                  <a:cubicBezTo>
                    <a:pt x="1376" y="515"/>
                    <a:pt x="1361" y="561"/>
                    <a:pt x="1325" y="582"/>
                  </a:cubicBezTo>
                  <a:cubicBezTo>
                    <a:pt x="1304" y="595"/>
                    <a:pt x="1282" y="608"/>
                    <a:pt x="1260" y="621"/>
                  </a:cubicBezTo>
                  <a:cubicBezTo>
                    <a:pt x="1265" y="665"/>
                    <a:pt x="1265" y="710"/>
                    <a:pt x="1260" y="754"/>
                  </a:cubicBezTo>
                  <a:cubicBezTo>
                    <a:pt x="1282" y="767"/>
                    <a:pt x="1304" y="780"/>
                    <a:pt x="1325" y="793"/>
                  </a:cubicBezTo>
                  <a:cubicBezTo>
                    <a:pt x="1361" y="815"/>
                    <a:pt x="1376" y="860"/>
                    <a:pt x="1360" y="899"/>
                  </a:cubicBezTo>
                  <a:cubicBezTo>
                    <a:pt x="1313" y="1013"/>
                    <a:pt x="1313" y="1013"/>
                    <a:pt x="1313" y="1013"/>
                  </a:cubicBezTo>
                  <a:cubicBezTo>
                    <a:pt x="1297" y="1052"/>
                    <a:pt x="1254" y="1074"/>
                    <a:pt x="1213" y="1064"/>
                  </a:cubicBezTo>
                  <a:cubicBezTo>
                    <a:pt x="1189" y="1057"/>
                    <a:pt x="1164" y="1051"/>
                    <a:pt x="1139" y="1044"/>
                  </a:cubicBezTo>
                  <a:cubicBezTo>
                    <a:pt x="1112" y="1079"/>
                    <a:pt x="1080" y="1111"/>
                    <a:pt x="1045" y="1139"/>
                  </a:cubicBezTo>
                  <a:cubicBezTo>
                    <a:pt x="1052" y="1164"/>
                    <a:pt x="1058" y="1188"/>
                    <a:pt x="1064" y="1212"/>
                  </a:cubicBezTo>
                  <a:cubicBezTo>
                    <a:pt x="1075" y="1253"/>
                    <a:pt x="1053" y="1296"/>
                    <a:pt x="1014" y="1312"/>
                  </a:cubicBezTo>
                  <a:cubicBezTo>
                    <a:pt x="900" y="1360"/>
                    <a:pt x="900" y="1360"/>
                    <a:pt x="900" y="1360"/>
                  </a:cubicBezTo>
                  <a:cubicBezTo>
                    <a:pt x="861" y="1376"/>
                    <a:pt x="815" y="1361"/>
                    <a:pt x="794" y="1325"/>
                  </a:cubicBezTo>
                  <a:cubicBezTo>
                    <a:pt x="781" y="1303"/>
                    <a:pt x="768" y="1281"/>
                    <a:pt x="755" y="1259"/>
                  </a:cubicBezTo>
                  <a:cubicBezTo>
                    <a:pt x="711" y="1264"/>
                    <a:pt x="666" y="1264"/>
                    <a:pt x="622" y="1259"/>
                  </a:cubicBezTo>
                  <a:cubicBezTo>
                    <a:pt x="609" y="1281"/>
                    <a:pt x="596" y="1303"/>
                    <a:pt x="583" y="1325"/>
                  </a:cubicBezTo>
                  <a:cubicBezTo>
                    <a:pt x="567" y="1351"/>
                    <a:pt x="539" y="1366"/>
                    <a:pt x="509" y="1366"/>
                  </a:cubicBezTo>
                  <a:close/>
                  <a:moveTo>
                    <a:pt x="403" y="1230"/>
                  </a:moveTo>
                  <a:cubicBezTo>
                    <a:pt x="507" y="1273"/>
                    <a:pt x="507" y="1273"/>
                    <a:pt x="507" y="1273"/>
                  </a:cubicBezTo>
                  <a:cubicBezTo>
                    <a:pt x="519" y="1252"/>
                    <a:pt x="532" y="1231"/>
                    <a:pt x="544" y="1210"/>
                  </a:cubicBezTo>
                  <a:cubicBezTo>
                    <a:pt x="562" y="1180"/>
                    <a:pt x="595" y="1163"/>
                    <a:pt x="629" y="1167"/>
                  </a:cubicBezTo>
                  <a:cubicBezTo>
                    <a:pt x="669" y="1172"/>
                    <a:pt x="708" y="1172"/>
                    <a:pt x="748" y="1167"/>
                  </a:cubicBezTo>
                  <a:cubicBezTo>
                    <a:pt x="782" y="1163"/>
                    <a:pt x="815" y="1180"/>
                    <a:pt x="833" y="1210"/>
                  </a:cubicBezTo>
                  <a:cubicBezTo>
                    <a:pt x="845" y="1231"/>
                    <a:pt x="857" y="1252"/>
                    <a:pt x="870" y="1273"/>
                  </a:cubicBezTo>
                  <a:cubicBezTo>
                    <a:pt x="974" y="1230"/>
                    <a:pt x="974" y="1230"/>
                    <a:pt x="974" y="1230"/>
                  </a:cubicBezTo>
                  <a:cubicBezTo>
                    <a:pt x="968" y="1206"/>
                    <a:pt x="962" y="1183"/>
                    <a:pt x="956" y="1159"/>
                  </a:cubicBezTo>
                  <a:cubicBezTo>
                    <a:pt x="947" y="1125"/>
                    <a:pt x="958" y="1090"/>
                    <a:pt x="986" y="1069"/>
                  </a:cubicBezTo>
                  <a:cubicBezTo>
                    <a:pt x="1017" y="1044"/>
                    <a:pt x="1045" y="1016"/>
                    <a:pt x="1070" y="985"/>
                  </a:cubicBezTo>
                  <a:cubicBezTo>
                    <a:pt x="1091" y="958"/>
                    <a:pt x="1126" y="946"/>
                    <a:pt x="1160" y="955"/>
                  </a:cubicBezTo>
                  <a:cubicBezTo>
                    <a:pt x="1183" y="961"/>
                    <a:pt x="1207" y="967"/>
                    <a:pt x="1230" y="973"/>
                  </a:cubicBezTo>
                  <a:cubicBezTo>
                    <a:pt x="1274" y="869"/>
                    <a:pt x="1274" y="869"/>
                    <a:pt x="1274" y="869"/>
                  </a:cubicBezTo>
                  <a:cubicBezTo>
                    <a:pt x="1253" y="856"/>
                    <a:pt x="1232" y="844"/>
                    <a:pt x="1211" y="832"/>
                  </a:cubicBezTo>
                  <a:cubicBezTo>
                    <a:pt x="1181" y="814"/>
                    <a:pt x="1164" y="781"/>
                    <a:pt x="1168" y="747"/>
                  </a:cubicBezTo>
                  <a:cubicBezTo>
                    <a:pt x="1173" y="707"/>
                    <a:pt x="1173" y="668"/>
                    <a:pt x="1168" y="628"/>
                  </a:cubicBezTo>
                  <a:cubicBezTo>
                    <a:pt x="1164" y="594"/>
                    <a:pt x="1181" y="561"/>
                    <a:pt x="1211" y="543"/>
                  </a:cubicBezTo>
                  <a:cubicBezTo>
                    <a:pt x="1232" y="531"/>
                    <a:pt x="1253" y="519"/>
                    <a:pt x="1274" y="506"/>
                  </a:cubicBezTo>
                  <a:cubicBezTo>
                    <a:pt x="1230" y="402"/>
                    <a:pt x="1230" y="402"/>
                    <a:pt x="1230" y="402"/>
                  </a:cubicBezTo>
                  <a:cubicBezTo>
                    <a:pt x="1207" y="408"/>
                    <a:pt x="1183" y="414"/>
                    <a:pt x="1160" y="420"/>
                  </a:cubicBezTo>
                  <a:cubicBezTo>
                    <a:pt x="1126" y="429"/>
                    <a:pt x="1091" y="418"/>
                    <a:pt x="1070" y="390"/>
                  </a:cubicBezTo>
                  <a:cubicBezTo>
                    <a:pt x="1045" y="359"/>
                    <a:pt x="1017" y="331"/>
                    <a:pt x="986" y="306"/>
                  </a:cubicBezTo>
                  <a:cubicBezTo>
                    <a:pt x="958" y="285"/>
                    <a:pt x="947" y="250"/>
                    <a:pt x="956" y="216"/>
                  </a:cubicBezTo>
                  <a:cubicBezTo>
                    <a:pt x="962" y="193"/>
                    <a:pt x="968" y="169"/>
                    <a:pt x="974" y="146"/>
                  </a:cubicBezTo>
                  <a:cubicBezTo>
                    <a:pt x="870" y="102"/>
                    <a:pt x="870" y="102"/>
                    <a:pt x="870" y="102"/>
                  </a:cubicBezTo>
                  <a:cubicBezTo>
                    <a:pt x="857" y="123"/>
                    <a:pt x="845" y="144"/>
                    <a:pt x="833" y="165"/>
                  </a:cubicBezTo>
                  <a:cubicBezTo>
                    <a:pt x="815" y="195"/>
                    <a:pt x="782" y="212"/>
                    <a:pt x="748" y="208"/>
                  </a:cubicBezTo>
                  <a:cubicBezTo>
                    <a:pt x="708" y="203"/>
                    <a:pt x="668" y="203"/>
                    <a:pt x="629" y="208"/>
                  </a:cubicBezTo>
                  <a:cubicBezTo>
                    <a:pt x="595" y="212"/>
                    <a:pt x="561" y="195"/>
                    <a:pt x="544" y="165"/>
                  </a:cubicBezTo>
                  <a:cubicBezTo>
                    <a:pt x="532" y="144"/>
                    <a:pt x="519" y="123"/>
                    <a:pt x="507" y="102"/>
                  </a:cubicBezTo>
                  <a:cubicBezTo>
                    <a:pt x="403" y="146"/>
                    <a:pt x="403" y="146"/>
                    <a:pt x="403" y="146"/>
                  </a:cubicBezTo>
                  <a:cubicBezTo>
                    <a:pt x="409" y="169"/>
                    <a:pt x="415" y="193"/>
                    <a:pt x="421" y="216"/>
                  </a:cubicBezTo>
                  <a:cubicBezTo>
                    <a:pt x="430" y="250"/>
                    <a:pt x="418" y="285"/>
                    <a:pt x="391" y="306"/>
                  </a:cubicBezTo>
                  <a:cubicBezTo>
                    <a:pt x="360" y="331"/>
                    <a:pt x="332" y="359"/>
                    <a:pt x="307" y="390"/>
                  </a:cubicBezTo>
                  <a:cubicBezTo>
                    <a:pt x="286" y="418"/>
                    <a:pt x="251" y="429"/>
                    <a:pt x="217" y="420"/>
                  </a:cubicBezTo>
                  <a:cubicBezTo>
                    <a:pt x="193" y="414"/>
                    <a:pt x="170" y="408"/>
                    <a:pt x="146" y="402"/>
                  </a:cubicBezTo>
                  <a:cubicBezTo>
                    <a:pt x="103" y="506"/>
                    <a:pt x="103" y="506"/>
                    <a:pt x="103" y="506"/>
                  </a:cubicBezTo>
                  <a:cubicBezTo>
                    <a:pt x="124" y="519"/>
                    <a:pt x="145" y="531"/>
                    <a:pt x="166" y="543"/>
                  </a:cubicBezTo>
                  <a:cubicBezTo>
                    <a:pt x="196" y="561"/>
                    <a:pt x="213" y="594"/>
                    <a:pt x="209" y="628"/>
                  </a:cubicBezTo>
                  <a:cubicBezTo>
                    <a:pt x="204" y="668"/>
                    <a:pt x="204" y="708"/>
                    <a:pt x="209" y="747"/>
                  </a:cubicBezTo>
                  <a:cubicBezTo>
                    <a:pt x="213" y="781"/>
                    <a:pt x="196" y="815"/>
                    <a:pt x="166" y="832"/>
                  </a:cubicBezTo>
                  <a:cubicBezTo>
                    <a:pt x="145" y="844"/>
                    <a:pt x="124" y="856"/>
                    <a:pt x="103" y="869"/>
                  </a:cubicBezTo>
                  <a:cubicBezTo>
                    <a:pt x="146" y="973"/>
                    <a:pt x="146" y="973"/>
                    <a:pt x="146" y="973"/>
                  </a:cubicBezTo>
                  <a:cubicBezTo>
                    <a:pt x="170" y="968"/>
                    <a:pt x="193" y="961"/>
                    <a:pt x="217" y="955"/>
                  </a:cubicBezTo>
                  <a:cubicBezTo>
                    <a:pt x="251" y="946"/>
                    <a:pt x="286" y="958"/>
                    <a:pt x="307" y="985"/>
                  </a:cubicBezTo>
                  <a:cubicBezTo>
                    <a:pt x="332" y="1016"/>
                    <a:pt x="360" y="1044"/>
                    <a:pt x="391" y="1069"/>
                  </a:cubicBezTo>
                  <a:cubicBezTo>
                    <a:pt x="418" y="1090"/>
                    <a:pt x="430" y="1125"/>
                    <a:pt x="421" y="1159"/>
                  </a:cubicBezTo>
                  <a:cubicBezTo>
                    <a:pt x="415" y="1183"/>
                    <a:pt x="409" y="1206"/>
                    <a:pt x="403" y="12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g2f52d4be456_1_242"/>
            <p:cNvSpPr/>
            <p:nvPr/>
          </p:nvSpPr>
          <p:spPr>
            <a:xfrm>
              <a:off x="3762375" y="11879263"/>
              <a:ext cx="2255837" cy="2120900"/>
            </a:xfrm>
            <a:custGeom>
              <a:avLst/>
              <a:gdLst/>
              <a:ahLst/>
              <a:cxnLst/>
              <a:rect l="l" t="t" r="r" b="b"/>
              <a:pathLst>
                <a:path w="709" h="667" extrusionOk="0">
                  <a:moveTo>
                    <a:pt x="354" y="667"/>
                  </a:moveTo>
                  <a:cubicBezTo>
                    <a:pt x="314" y="667"/>
                    <a:pt x="273" y="659"/>
                    <a:pt x="235" y="643"/>
                  </a:cubicBezTo>
                  <a:cubicBezTo>
                    <a:pt x="158" y="611"/>
                    <a:pt x="98" y="551"/>
                    <a:pt x="66" y="474"/>
                  </a:cubicBezTo>
                  <a:cubicBezTo>
                    <a:pt x="0" y="315"/>
                    <a:pt x="76" y="132"/>
                    <a:pt x="235" y="66"/>
                  </a:cubicBezTo>
                  <a:cubicBezTo>
                    <a:pt x="394" y="0"/>
                    <a:pt x="577" y="76"/>
                    <a:pt x="643" y="235"/>
                  </a:cubicBezTo>
                  <a:cubicBezTo>
                    <a:pt x="643" y="235"/>
                    <a:pt x="643" y="235"/>
                    <a:pt x="643" y="235"/>
                  </a:cubicBezTo>
                  <a:cubicBezTo>
                    <a:pt x="709" y="394"/>
                    <a:pt x="633" y="577"/>
                    <a:pt x="474" y="643"/>
                  </a:cubicBezTo>
                  <a:cubicBezTo>
                    <a:pt x="435" y="659"/>
                    <a:pt x="395" y="667"/>
                    <a:pt x="354" y="667"/>
                  </a:cubicBezTo>
                  <a:close/>
                  <a:moveTo>
                    <a:pt x="354" y="134"/>
                  </a:moveTo>
                  <a:cubicBezTo>
                    <a:pt x="326" y="134"/>
                    <a:pt x="297" y="139"/>
                    <a:pt x="270" y="151"/>
                  </a:cubicBezTo>
                  <a:cubicBezTo>
                    <a:pt x="157" y="197"/>
                    <a:pt x="104" y="327"/>
                    <a:pt x="150" y="439"/>
                  </a:cubicBezTo>
                  <a:cubicBezTo>
                    <a:pt x="173" y="494"/>
                    <a:pt x="215" y="536"/>
                    <a:pt x="270" y="559"/>
                  </a:cubicBezTo>
                  <a:cubicBezTo>
                    <a:pt x="324" y="581"/>
                    <a:pt x="384" y="581"/>
                    <a:pt x="439" y="559"/>
                  </a:cubicBezTo>
                  <a:cubicBezTo>
                    <a:pt x="551" y="512"/>
                    <a:pt x="605" y="383"/>
                    <a:pt x="558" y="270"/>
                  </a:cubicBezTo>
                  <a:cubicBezTo>
                    <a:pt x="523" y="185"/>
                    <a:pt x="441" y="134"/>
                    <a:pt x="354" y="1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g2f52d4be456_1_242"/>
            <p:cNvSpPr/>
            <p:nvPr/>
          </p:nvSpPr>
          <p:spPr>
            <a:xfrm>
              <a:off x="5934075" y="8651875"/>
              <a:ext cx="3311525" cy="3309938"/>
            </a:xfrm>
            <a:custGeom>
              <a:avLst/>
              <a:gdLst/>
              <a:ahLst/>
              <a:cxnLst/>
              <a:rect l="l" t="t" r="r" b="b"/>
              <a:pathLst>
                <a:path w="1041" h="1041" extrusionOk="0">
                  <a:moveTo>
                    <a:pt x="565" y="1041"/>
                  </a:moveTo>
                  <a:cubicBezTo>
                    <a:pt x="476" y="1041"/>
                    <a:pt x="476" y="1041"/>
                    <a:pt x="476" y="1041"/>
                  </a:cubicBezTo>
                  <a:cubicBezTo>
                    <a:pt x="440" y="1041"/>
                    <a:pt x="409" y="1014"/>
                    <a:pt x="404" y="979"/>
                  </a:cubicBezTo>
                  <a:cubicBezTo>
                    <a:pt x="402" y="963"/>
                    <a:pt x="399" y="947"/>
                    <a:pt x="397" y="930"/>
                  </a:cubicBezTo>
                  <a:cubicBezTo>
                    <a:pt x="370" y="922"/>
                    <a:pt x="343" y="911"/>
                    <a:pt x="318" y="898"/>
                  </a:cubicBezTo>
                  <a:cubicBezTo>
                    <a:pt x="305" y="907"/>
                    <a:pt x="292" y="917"/>
                    <a:pt x="279" y="927"/>
                  </a:cubicBezTo>
                  <a:cubicBezTo>
                    <a:pt x="250" y="948"/>
                    <a:pt x="210" y="945"/>
                    <a:pt x="184" y="920"/>
                  </a:cubicBezTo>
                  <a:cubicBezTo>
                    <a:pt x="121" y="857"/>
                    <a:pt x="121" y="857"/>
                    <a:pt x="121" y="857"/>
                  </a:cubicBezTo>
                  <a:cubicBezTo>
                    <a:pt x="96" y="831"/>
                    <a:pt x="93" y="791"/>
                    <a:pt x="114" y="762"/>
                  </a:cubicBezTo>
                  <a:cubicBezTo>
                    <a:pt x="124" y="749"/>
                    <a:pt x="133" y="736"/>
                    <a:pt x="143" y="723"/>
                  </a:cubicBezTo>
                  <a:cubicBezTo>
                    <a:pt x="130" y="698"/>
                    <a:pt x="119" y="671"/>
                    <a:pt x="111" y="644"/>
                  </a:cubicBezTo>
                  <a:cubicBezTo>
                    <a:pt x="94" y="642"/>
                    <a:pt x="78" y="639"/>
                    <a:pt x="62" y="637"/>
                  </a:cubicBezTo>
                  <a:cubicBezTo>
                    <a:pt x="27" y="632"/>
                    <a:pt x="0" y="601"/>
                    <a:pt x="0" y="565"/>
                  </a:cubicBezTo>
                  <a:cubicBezTo>
                    <a:pt x="0" y="476"/>
                    <a:pt x="0" y="476"/>
                    <a:pt x="0" y="476"/>
                  </a:cubicBezTo>
                  <a:cubicBezTo>
                    <a:pt x="0" y="440"/>
                    <a:pt x="27" y="409"/>
                    <a:pt x="62" y="404"/>
                  </a:cubicBezTo>
                  <a:cubicBezTo>
                    <a:pt x="78" y="401"/>
                    <a:pt x="94" y="399"/>
                    <a:pt x="111" y="397"/>
                  </a:cubicBezTo>
                  <a:cubicBezTo>
                    <a:pt x="119" y="369"/>
                    <a:pt x="130" y="343"/>
                    <a:pt x="143" y="318"/>
                  </a:cubicBezTo>
                  <a:cubicBezTo>
                    <a:pt x="133" y="305"/>
                    <a:pt x="124" y="291"/>
                    <a:pt x="114" y="279"/>
                  </a:cubicBezTo>
                  <a:cubicBezTo>
                    <a:pt x="93" y="250"/>
                    <a:pt x="96" y="209"/>
                    <a:pt x="121" y="184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210" y="96"/>
                    <a:pt x="250" y="92"/>
                    <a:pt x="279" y="114"/>
                  </a:cubicBezTo>
                  <a:cubicBezTo>
                    <a:pt x="292" y="123"/>
                    <a:pt x="305" y="133"/>
                    <a:pt x="318" y="143"/>
                  </a:cubicBezTo>
                  <a:cubicBezTo>
                    <a:pt x="343" y="129"/>
                    <a:pt x="370" y="118"/>
                    <a:pt x="397" y="110"/>
                  </a:cubicBezTo>
                  <a:cubicBezTo>
                    <a:pt x="399" y="94"/>
                    <a:pt x="402" y="78"/>
                    <a:pt x="404" y="62"/>
                  </a:cubicBezTo>
                  <a:cubicBezTo>
                    <a:pt x="409" y="27"/>
                    <a:pt x="440" y="0"/>
                    <a:pt x="476" y="0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601" y="0"/>
                    <a:pt x="632" y="27"/>
                    <a:pt x="637" y="62"/>
                  </a:cubicBezTo>
                  <a:cubicBezTo>
                    <a:pt x="640" y="78"/>
                    <a:pt x="642" y="94"/>
                    <a:pt x="644" y="110"/>
                  </a:cubicBezTo>
                  <a:cubicBezTo>
                    <a:pt x="672" y="118"/>
                    <a:pt x="698" y="129"/>
                    <a:pt x="723" y="143"/>
                  </a:cubicBezTo>
                  <a:cubicBezTo>
                    <a:pt x="736" y="133"/>
                    <a:pt x="750" y="123"/>
                    <a:pt x="762" y="114"/>
                  </a:cubicBezTo>
                  <a:cubicBezTo>
                    <a:pt x="791" y="92"/>
                    <a:pt x="832" y="96"/>
                    <a:pt x="857" y="121"/>
                  </a:cubicBezTo>
                  <a:cubicBezTo>
                    <a:pt x="920" y="184"/>
                    <a:pt x="920" y="184"/>
                    <a:pt x="920" y="184"/>
                  </a:cubicBezTo>
                  <a:cubicBezTo>
                    <a:pt x="945" y="209"/>
                    <a:pt x="949" y="250"/>
                    <a:pt x="927" y="278"/>
                  </a:cubicBezTo>
                  <a:cubicBezTo>
                    <a:pt x="918" y="291"/>
                    <a:pt x="908" y="305"/>
                    <a:pt x="898" y="318"/>
                  </a:cubicBezTo>
                  <a:cubicBezTo>
                    <a:pt x="912" y="343"/>
                    <a:pt x="923" y="369"/>
                    <a:pt x="931" y="397"/>
                  </a:cubicBezTo>
                  <a:cubicBezTo>
                    <a:pt x="947" y="399"/>
                    <a:pt x="963" y="401"/>
                    <a:pt x="979" y="404"/>
                  </a:cubicBezTo>
                  <a:cubicBezTo>
                    <a:pt x="1014" y="409"/>
                    <a:pt x="1041" y="440"/>
                    <a:pt x="1041" y="476"/>
                  </a:cubicBezTo>
                  <a:cubicBezTo>
                    <a:pt x="1041" y="565"/>
                    <a:pt x="1041" y="565"/>
                    <a:pt x="1041" y="565"/>
                  </a:cubicBezTo>
                  <a:cubicBezTo>
                    <a:pt x="1041" y="601"/>
                    <a:pt x="1014" y="632"/>
                    <a:pt x="979" y="637"/>
                  </a:cubicBezTo>
                  <a:cubicBezTo>
                    <a:pt x="963" y="639"/>
                    <a:pt x="947" y="642"/>
                    <a:pt x="931" y="644"/>
                  </a:cubicBezTo>
                  <a:cubicBezTo>
                    <a:pt x="923" y="671"/>
                    <a:pt x="911" y="698"/>
                    <a:pt x="898" y="723"/>
                  </a:cubicBezTo>
                  <a:cubicBezTo>
                    <a:pt x="908" y="736"/>
                    <a:pt x="918" y="749"/>
                    <a:pt x="927" y="762"/>
                  </a:cubicBezTo>
                  <a:cubicBezTo>
                    <a:pt x="949" y="791"/>
                    <a:pt x="945" y="831"/>
                    <a:pt x="920" y="857"/>
                  </a:cubicBezTo>
                  <a:cubicBezTo>
                    <a:pt x="857" y="920"/>
                    <a:pt x="857" y="920"/>
                    <a:pt x="857" y="920"/>
                  </a:cubicBezTo>
                  <a:cubicBezTo>
                    <a:pt x="832" y="945"/>
                    <a:pt x="791" y="948"/>
                    <a:pt x="762" y="927"/>
                  </a:cubicBezTo>
                  <a:cubicBezTo>
                    <a:pt x="750" y="917"/>
                    <a:pt x="736" y="907"/>
                    <a:pt x="723" y="898"/>
                  </a:cubicBezTo>
                  <a:cubicBezTo>
                    <a:pt x="698" y="911"/>
                    <a:pt x="672" y="922"/>
                    <a:pt x="644" y="930"/>
                  </a:cubicBezTo>
                  <a:cubicBezTo>
                    <a:pt x="642" y="947"/>
                    <a:pt x="640" y="963"/>
                    <a:pt x="637" y="979"/>
                  </a:cubicBezTo>
                  <a:cubicBezTo>
                    <a:pt x="632" y="1014"/>
                    <a:pt x="601" y="1041"/>
                    <a:pt x="565" y="1041"/>
                  </a:cubicBezTo>
                  <a:close/>
                  <a:moveTo>
                    <a:pt x="488" y="954"/>
                  </a:moveTo>
                  <a:cubicBezTo>
                    <a:pt x="553" y="954"/>
                    <a:pt x="553" y="954"/>
                    <a:pt x="553" y="954"/>
                  </a:cubicBezTo>
                  <a:cubicBezTo>
                    <a:pt x="555" y="939"/>
                    <a:pt x="557" y="924"/>
                    <a:pt x="559" y="910"/>
                  </a:cubicBezTo>
                  <a:cubicBezTo>
                    <a:pt x="563" y="881"/>
                    <a:pt x="583" y="857"/>
                    <a:pt x="612" y="849"/>
                  </a:cubicBezTo>
                  <a:cubicBezTo>
                    <a:pt x="639" y="842"/>
                    <a:pt x="665" y="831"/>
                    <a:pt x="689" y="817"/>
                  </a:cubicBezTo>
                  <a:cubicBezTo>
                    <a:pt x="714" y="803"/>
                    <a:pt x="746" y="805"/>
                    <a:pt x="769" y="823"/>
                  </a:cubicBezTo>
                  <a:cubicBezTo>
                    <a:pt x="781" y="832"/>
                    <a:pt x="793" y="841"/>
                    <a:pt x="804" y="849"/>
                  </a:cubicBezTo>
                  <a:cubicBezTo>
                    <a:pt x="850" y="804"/>
                    <a:pt x="850" y="804"/>
                    <a:pt x="850" y="804"/>
                  </a:cubicBezTo>
                  <a:cubicBezTo>
                    <a:pt x="841" y="792"/>
                    <a:pt x="832" y="780"/>
                    <a:pt x="823" y="769"/>
                  </a:cubicBezTo>
                  <a:cubicBezTo>
                    <a:pt x="805" y="745"/>
                    <a:pt x="803" y="714"/>
                    <a:pt x="817" y="688"/>
                  </a:cubicBezTo>
                  <a:cubicBezTo>
                    <a:pt x="831" y="664"/>
                    <a:pt x="842" y="638"/>
                    <a:pt x="850" y="611"/>
                  </a:cubicBezTo>
                  <a:cubicBezTo>
                    <a:pt x="857" y="583"/>
                    <a:pt x="881" y="562"/>
                    <a:pt x="910" y="559"/>
                  </a:cubicBezTo>
                  <a:cubicBezTo>
                    <a:pt x="925" y="557"/>
                    <a:pt x="940" y="555"/>
                    <a:pt x="954" y="553"/>
                  </a:cubicBezTo>
                  <a:cubicBezTo>
                    <a:pt x="954" y="488"/>
                    <a:pt x="954" y="488"/>
                    <a:pt x="954" y="488"/>
                  </a:cubicBezTo>
                  <a:cubicBezTo>
                    <a:pt x="940" y="486"/>
                    <a:pt x="925" y="484"/>
                    <a:pt x="910" y="482"/>
                  </a:cubicBezTo>
                  <a:cubicBezTo>
                    <a:pt x="881" y="478"/>
                    <a:pt x="857" y="458"/>
                    <a:pt x="850" y="429"/>
                  </a:cubicBezTo>
                  <a:cubicBezTo>
                    <a:pt x="842" y="402"/>
                    <a:pt x="831" y="376"/>
                    <a:pt x="817" y="352"/>
                  </a:cubicBezTo>
                  <a:cubicBezTo>
                    <a:pt x="803" y="327"/>
                    <a:pt x="805" y="295"/>
                    <a:pt x="823" y="272"/>
                  </a:cubicBezTo>
                  <a:cubicBezTo>
                    <a:pt x="832" y="260"/>
                    <a:pt x="841" y="248"/>
                    <a:pt x="850" y="237"/>
                  </a:cubicBezTo>
                  <a:cubicBezTo>
                    <a:pt x="804" y="191"/>
                    <a:pt x="804" y="191"/>
                    <a:pt x="804" y="191"/>
                  </a:cubicBezTo>
                  <a:cubicBezTo>
                    <a:pt x="793" y="200"/>
                    <a:pt x="781" y="209"/>
                    <a:pt x="769" y="218"/>
                  </a:cubicBezTo>
                  <a:cubicBezTo>
                    <a:pt x="746" y="236"/>
                    <a:pt x="714" y="238"/>
                    <a:pt x="689" y="224"/>
                  </a:cubicBezTo>
                  <a:cubicBezTo>
                    <a:pt x="665" y="210"/>
                    <a:pt x="639" y="199"/>
                    <a:pt x="612" y="191"/>
                  </a:cubicBezTo>
                  <a:cubicBezTo>
                    <a:pt x="583" y="184"/>
                    <a:pt x="563" y="160"/>
                    <a:pt x="559" y="131"/>
                  </a:cubicBezTo>
                  <a:cubicBezTo>
                    <a:pt x="557" y="116"/>
                    <a:pt x="555" y="101"/>
                    <a:pt x="553" y="87"/>
                  </a:cubicBezTo>
                  <a:cubicBezTo>
                    <a:pt x="488" y="87"/>
                    <a:pt x="488" y="87"/>
                    <a:pt x="488" y="87"/>
                  </a:cubicBezTo>
                  <a:cubicBezTo>
                    <a:pt x="486" y="101"/>
                    <a:pt x="484" y="116"/>
                    <a:pt x="482" y="131"/>
                  </a:cubicBezTo>
                  <a:cubicBezTo>
                    <a:pt x="479" y="160"/>
                    <a:pt x="458" y="184"/>
                    <a:pt x="430" y="191"/>
                  </a:cubicBezTo>
                  <a:cubicBezTo>
                    <a:pt x="403" y="199"/>
                    <a:pt x="377" y="210"/>
                    <a:pt x="353" y="224"/>
                  </a:cubicBezTo>
                  <a:cubicBezTo>
                    <a:pt x="327" y="238"/>
                    <a:pt x="296" y="236"/>
                    <a:pt x="272" y="218"/>
                  </a:cubicBezTo>
                  <a:cubicBezTo>
                    <a:pt x="261" y="209"/>
                    <a:pt x="249" y="200"/>
                    <a:pt x="237" y="191"/>
                  </a:cubicBezTo>
                  <a:cubicBezTo>
                    <a:pt x="192" y="237"/>
                    <a:pt x="192" y="237"/>
                    <a:pt x="192" y="237"/>
                  </a:cubicBezTo>
                  <a:cubicBezTo>
                    <a:pt x="200" y="248"/>
                    <a:pt x="209" y="260"/>
                    <a:pt x="218" y="272"/>
                  </a:cubicBezTo>
                  <a:cubicBezTo>
                    <a:pt x="236" y="295"/>
                    <a:pt x="238" y="327"/>
                    <a:pt x="224" y="352"/>
                  </a:cubicBezTo>
                  <a:cubicBezTo>
                    <a:pt x="210" y="376"/>
                    <a:pt x="199" y="402"/>
                    <a:pt x="192" y="429"/>
                  </a:cubicBezTo>
                  <a:cubicBezTo>
                    <a:pt x="184" y="458"/>
                    <a:pt x="160" y="478"/>
                    <a:pt x="131" y="482"/>
                  </a:cubicBezTo>
                  <a:cubicBezTo>
                    <a:pt x="117" y="484"/>
                    <a:pt x="102" y="486"/>
                    <a:pt x="87" y="488"/>
                  </a:cubicBezTo>
                  <a:cubicBezTo>
                    <a:pt x="87" y="553"/>
                    <a:pt x="87" y="553"/>
                    <a:pt x="87" y="553"/>
                  </a:cubicBezTo>
                  <a:cubicBezTo>
                    <a:pt x="102" y="555"/>
                    <a:pt x="117" y="557"/>
                    <a:pt x="131" y="559"/>
                  </a:cubicBezTo>
                  <a:cubicBezTo>
                    <a:pt x="160" y="562"/>
                    <a:pt x="184" y="583"/>
                    <a:pt x="192" y="611"/>
                  </a:cubicBezTo>
                  <a:cubicBezTo>
                    <a:pt x="199" y="638"/>
                    <a:pt x="210" y="664"/>
                    <a:pt x="224" y="688"/>
                  </a:cubicBezTo>
                  <a:cubicBezTo>
                    <a:pt x="238" y="714"/>
                    <a:pt x="236" y="745"/>
                    <a:pt x="218" y="769"/>
                  </a:cubicBezTo>
                  <a:cubicBezTo>
                    <a:pt x="209" y="780"/>
                    <a:pt x="200" y="792"/>
                    <a:pt x="192" y="804"/>
                  </a:cubicBezTo>
                  <a:cubicBezTo>
                    <a:pt x="237" y="849"/>
                    <a:pt x="237" y="849"/>
                    <a:pt x="237" y="849"/>
                  </a:cubicBezTo>
                  <a:cubicBezTo>
                    <a:pt x="249" y="841"/>
                    <a:pt x="261" y="832"/>
                    <a:pt x="272" y="823"/>
                  </a:cubicBezTo>
                  <a:cubicBezTo>
                    <a:pt x="296" y="805"/>
                    <a:pt x="327" y="803"/>
                    <a:pt x="353" y="817"/>
                  </a:cubicBezTo>
                  <a:cubicBezTo>
                    <a:pt x="377" y="831"/>
                    <a:pt x="403" y="842"/>
                    <a:pt x="430" y="849"/>
                  </a:cubicBezTo>
                  <a:cubicBezTo>
                    <a:pt x="458" y="857"/>
                    <a:pt x="479" y="881"/>
                    <a:pt x="482" y="910"/>
                  </a:cubicBezTo>
                  <a:cubicBezTo>
                    <a:pt x="484" y="924"/>
                    <a:pt x="486" y="939"/>
                    <a:pt x="488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g2f52d4be456_1_242"/>
            <p:cNvSpPr/>
            <p:nvPr/>
          </p:nvSpPr>
          <p:spPr>
            <a:xfrm>
              <a:off x="7000875" y="9717088"/>
              <a:ext cx="1179512" cy="1179513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5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5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2"/>
                  </a:moveTo>
                  <a:cubicBezTo>
                    <a:pt x="129" y="82"/>
                    <a:pt x="83" y="128"/>
                    <a:pt x="83" y="185"/>
                  </a:cubicBezTo>
                  <a:cubicBezTo>
                    <a:pt x="83" y="242"/>
                    <a:pt x="129" y="288"/>
                    <a:pt x="186" y="288"/>
                  </a:cubicBezTo>
                  <a:cubicBezTo>
                    <a:pt x="243" y="288"/>
                    <a:pt x="289" y="242"/>
                    <a:pt x="289" y="185"/>
                  </a:cubicBezTo>
                  <a:cubicBezTo>
                    <a:pt x="289" y="128"/>
                    <a:pt x="243" y="82"/>
                    <a:pt x="18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f52d4be456_1_283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Shibboleth Identity Provider </a:t>
            </a:r>
            <a:endParaRPr/>
          </a:p>
        </p:txBody>
      </p:sp>
      <p:sp>
        <p:nvSpPr>
          <p:cNvPr id="350" name="Google Shape;350;g2f52d4be456_1_283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351" name="Google Shape;351;g2f52d4be456_1_28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429527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</a:pPr>
            <a:r>
              <a:rPr lang="en-US"/>
              <a:t>Authentication Engine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</a:pPr>
            <a:r>
              <a:rPr lang="en-US"/>
              <a:t>Attribute Resolver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Attribute Registry</a:t>
            </a:r>
            <a:endParaRPr sz="2400">
              <a:solidFill>
                <a:srgbClr val="1E4E79"/>
              </a:solidFill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</a:pPr>
            <a:r>
              <a:rPr lang="en-US">
                <a:solidFill>
                  <a:srgbClr val="1E4E79"/>
                </a:solidFill>
              </a:rPr>
              <a:t>Attribute Filter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</a:pPr>
            <a:r>
              <a:rPr lang="en-US"/>
              <a:t>Metadata</a:t>
            </a:r>
            <a:endParaRPr>
              <a:solidFill>
                <a:srgbClr val="1E4E79"/>
              </a:solidFill>
            </a:endParaRPr>
          </a:p>
          <a:p>
            <a: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sz="2400">
              <a:solidFill>
                <a:srgbClr val="1E4E79"/>
              </a:solidFill>
            </a:endParaRPr>
          </a:p>
          <a:p>
            <a: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sz="2400">
              <a:solidFill>
                <a:srgbClr val="1E4E79"/>
              </a:solidFill>
            </a:endParaRPr>
          </a:p>
        </p:txBody>
      </p:sp>
      <p:sp>
        <p:nvSpPr>
          <p:cNvPr id="352" name="Google Shape;352;g2f52d4be456_1_283"/>
          <p:cNvSpPr/>
          <p:nvPr/>
        </p:nvSpPr>
        <p:spPr>
          <a:xfrm>
            <a:off x="5968118" y="4859466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g2f52d4be456_1_283"/>
          <p:cNvSpPr/>
          <p:nvPr/>
        </p:nvSpPr>
        <p:spPr>
          <a:xfrm>
            <a:off x="5968118" y="3643296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g2f52d4be456_1_283"/>
          <p:cNvSpPr/>
          <p:nvPr/>
        </p:nvSpPr>
        <p:spPr>
          <a:xfrm>
            <a:off x="7039402" y="4257967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g2f52d4be456_1_283"/>
          <p:cNvSpPr/>
          <p:nvPr/>
        </p:nvSpPr>
        <p:spPr>
          <a:xfrm>
            <a:off x="7035012" y="3041796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Attribute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Resolver</a:t>
            </a: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g2f52d4be456_1_283"/>
          <p:cNvSpPr/>
          <p:nvPr/>
        </p:nvSpPr>
        <p:spPr>
          <a:xfrm>
            <a:off x="5976899" y="2427125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rgbClr val="C4457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Authn. Engine</a:t>
            </a: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g2f52d4be456_1_283"/>
          <p:cNvSpPr/>
          <p:nvPr/>
        </p:nvSpPr>
        <p:spPr>
          <a:xfrm>
            <a:off x="8100628" y="3643296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Attribute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g2f52d4be456_1_283"/>
          <p:cNvSpPr/>
          <p:nvPr/>
        </p:nvSpPr>
        <p:spPr>
          <a:xfrm>
            <a:off x="7043793" y="1825625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g2f52d4be456_1_283"/>
          <p:cNvSpPr/>
          <p:nvPr/>
        </p:nvSpPr>
        <p:spPr>
          <a:xfrm>
            <a:off x="8105018" y="2435906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g2f52d4be456_1_283"/>
          <p:cNvSpPr/>
          <p:nvPr/>
        </p:nvSpPr>
        <p:spPr>
          <a:xfrm>
            <a:off x="8110686" y="4859466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Attribute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Filter</a:t>
            </a: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g2f52d4be456_1_283"/>
          <p:cNvSpPr/>
          <p:nvPr/>
        </p:nvSpPr>
        <p:spPr>
          <a:xfrm>
            <a:off x="10675666" y="2482426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User database</a:t>
            </a: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g2f52d4be456_1_283"/>
          <p:cNvSpPr/>
          <p:nvPr/>
        </p:nvSpPr>
        <p:spPr>
          <a:xfrm>
            <a:off x="9171912" y="1825625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g2f52d4be456_1_283"/>
          <p:cNvSpPr/>
          <p:nvPr/>
        </p:nvSpPr>
        <p:spPr>
          <a:xfrm>
            <a:off x="9173189" y="4244795"/>
            <a:ext cx="1346609" cy="1160870"/>
          </a:xfrm>
          <a:prstGeom prst="hexagon">
            <a:avLst>
              <a:gd name="adj" fmla="val 27837"/>
              <a:gd name="vf" fmla="val 115470"/>
            </a:avLst>
          </a:prstGeom>
          <a:solidFill>
            <a:srgbClr val="1E4E7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	Metadata</a:t>
            </a: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f52d4be456_1_302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Authentication</a:t>
            </a:r>
            <a:endParaRPr/>
          </a:p>
        </p:txBody>
      </p:sp>
      <p:sp>
        <p:nvSpPr>
          <p:cNvPr id="370" name="Google Shape;370;g2f52d4be456_1_302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371" name="Google Shape;371;g2f52d4be456_1_30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228600" lvl="0" indent="-18859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Based on Spring Web Flow</a:t>
            </a:r>
            <a:endParaRPr dirty="0"/>
          </a:p>
          <a:p>
            <a:pPr marL="228600" lvl="0" indent="-774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 dirty="0"/>
          </a:p>
          <a:p>
            <a:pPr marL="228600" lvl="0" indent="-18859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Login flows </a:t>
            </a:r>
            <a:endParaRPr dirty="0"/>
          </a:p>
          <a:p>
            <a:pPr marL="685800" lvl="1" indent="-194309">
              <a:buSzPct val="100000"/>
            </a:pPr>
            <a:r>
              <a:rPr lang="en-US" b="1" dirty="0"/>
              <a:t>Password</a:t>
            </a:r>
          </a:p>
          <a:p>
            <a:pPr marL="685800" lvl="1" indent="-194309">
              <a:buSzPct val="100000"/>
            </a:pPr>
            <a:r>
              <a:rPr lang="en-US" dirty="0" err="1"/>
              <a:t>RemoteUser</a:t>
            </a:r>
            <a:endParaRPr lang="en-US" dirty="0"/>
          </a:p>
          <a:p>
            <a:pPr marL="685800" lvl="1" indent="-194309">
              <a:buSzPct val="100000"/>
            </a:pPr>
            <a:r>
              <a:rPr lang="en-US" dirty="0" err="1"/>
              <a:t>RemoteUserInternal</a:t>
            </a:r>
            <a:endParaRPr lang="en-US" dirty="0"/>
          </a:p>
          <a:p>
            <a:pPr marL="685800" lvl="1" indent="-194309">
              <a:buSzPct val="100000"/>
            </a:pPr>
            <a:r>
              <a:rPr lang="en-US" dirty="0"/>
              <a:t>X509</a:t>
            </a:r>
          </a:p>
          <a:p>
            <a:pPr marL="685800" lvl="1" indent="-194309">
              <a:buSzPct val="100000"/>
            </a:pPr>
            <a:r>
              <a:rPr lang="en-US" dirty="0"/>
              <a:t>X509Internal</a:t>
            </a:r>
          </a:p>
          <a:p>
            <a:pPr marL="685800" lvl="1" indent="-194309">
              <a:buSzPct val="100000"/>
            </a:pPr>
            <a:r>
              <a:rPr lang="en-US" dirty="0"/>
              <a:t>SPNEGO / Kerberos</a:t>
            </a:r>
          </a:p>
          <a:p>
            <a:pPr marL="685800" lvl="1" indent="-194309">
              <a:buSzPct val="100000"/>
            </a:pPr>
            <a:r>
              <a:rPr lang="en-US" dirty="0" err="1"/>
              <a:t>IPAddress</a:t>
            </a:r>
            <a:endParaRPr lang="en-US" dirty="0"/>
          </a:p>
          <a:p>
            <a:pPr marL="685800" lvl="1" indent="-194309">
              <a:buSzPct val="100000"/>
            </a:pPr>
            <a:r>
              <a:rPr lang="en-US" dirty="0"/>
              <a:t>External</a:t>
            </a:r>
          </a:p>
          <a:p>
            <a:pPr marL="685800" lvl="1" indent="-194309">
              <a:buSzPct val="100000"/>
            </a:pPr>
            <a:r>
              <a:rPr lang="en-US" dirty="0"/>
              <a:t>Function</a:t>
            </a:r>
          </a:p>
          <a:p>
            <a:pPr marL="685800" lvl="1" indent="-194309">
              <a:buSzPct val="100000"/>
            </a:pPr>
            <a:r>
              <a:rPr lang="en-US" dirty="0"/>
              <a:t>SAML </a:t>
            </a:r>
            <a:r>
              <a:rPr lang="en-US" sz="1700" dirty="0"/>
              <a:t>(i.e. Proxying to other SAML IdP(s))</a:t>
            </a:r>
          </a:p>
          <a:p>
            <a:pPr marL="685800" lvl="1" indent="-194309">
              <a:buSzPct val="100000"/>
            </a:pPr>
            <a:r>
              <a:rPr lang="en-US" dirty="0"/>
              <a:t>Multi-Factor</a:t>
            </a:r>
            <a:endParaRPr sz="1300" dirty="0"/>
          </a:p>
        </p:txBody>
      </p:sp>
      <p:cxnSp>
        <p:nvCxnSpPr>
          <p:cNvPr id="372" name="Google Shape;372;g2f52d4be456_1_302"/>
          <p:cNvCxnSpPr/>
          <p:nvPr/>
        </p:nvCxnSpPr>
        <p:spPr>
          <a:xfrm flipH="1">
            <a:off x="2635040" y="2562624"/>
            <a:ext cx="2736304" cy="432048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73" name="Google Shape;373;g2f52d4be456_1_302"/>
          <p:cNvSpPr txBox="1"/>
          <p:nvPr/>
        </p:nvSpPr>
        <p:spPr>
          <a:xfrm>
            <a:off x="5448376" y="2274592"/>
            <a:ext cx="150714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 popular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g2f52d4be456_1_302"/>
          <p:cNvSpPr txBox="1"/>
          <p:nvPr/>
        </p:nvSpPr>
        <p:spPr>
          <a:xfrm>
            <a:off x="5554232" y="3836638"/>
            <a:ext cx="5168403" cy="2031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Where to specify which authentication flow to use ?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/opt/shibboleth-idp/</a:t>
            </a: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conf/authn/*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1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/opt/shibboleth-idp/</a:t>
            </a:r>
            <a:r>
              <a:rPr lang="en-US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conf/c14n/*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Where can I find available flows ?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/opt/shibboleth-idp/auth/…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f52d4be456_1_312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Attribute Resolver</a:t>
            </a:r>
            <a:endParaRPr/>
          </a:p>
        </p:txBody>
      </p:sp>
      <p:sp>
        <p:nvSpPr>
          <p:cNvPr id="381" name="Google Shape;381;g2f52d4be456_1_312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382" name="Google Shape;382;g2f52d4be456_1_3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Sample files provided by default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b="1" dirty="0"/>
              <a:t>/opt/shibboleth-</a:t>
            </a:r>
            <a:r>
              <a:rPr lang="en-US" b="1" dirty="0" err="1"/>
              <a:t>idp</a:t>
            </a:r>
            <a:r>
              <a:rPr lang="en-US" b="1" dirty="0"/>
              <a:t>/conf/attribute-resolver.xml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It contains :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b="1" dirty="0" err="1"/>
              <a:t>DataConnectors</a:t>
            </a:r>
            <a:endParaRPr b="1"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b="1" dirty="0"/>
              <a:t>Attribute definitions</a:t>
            </a:r>
            <a:endParaRPr dirty="0"/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None/>
            </a:pP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Char char="•"/>
            </a:pPr>
            <a:r>
              <a:rPr lang="en-US" dirty="0"/>
              <a:t>Attribute Resolver relies on Attribute Registry</a:t>
            </a:r>
            <a:r>
              <a:rPr lang="sr-Latn-RS" dirty="0"/>
              <a:t> (attributes schemas and custom attr mappings)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f52d4be456_1_319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DataConnectors</a:t>
            </a:r>
            <a:endParaRPr/>
          </a:p>
        </p:txBody>
      </p:sp>
      <p:sp>
        <p:nvSpPr>
          <p:cNvPr id="389" name="Google Shape;389;g2f52d4be456_1_319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pic>
        <p:nvPicPr>
          <p:cNvPr id="390" name="Google Shape;390;g2f52d4be456_1_31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655839" y="1932385"/>
            <a:ext cx="5796836" cy="4730467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g2f52d4be456_1_319"/>
          <p:cNvSpPr txBox="1"/>
          <p:nvPr/>
        </p:nvSpPr>
        <p:spPr>
          <a:xfrm>
            <a:off x="838200" y="1825625"/>
            <a:ext cx="429527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11430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None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DataConnector Plugin Types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Static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ScriptedDataConnector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ComputedId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StoredId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PairwiseId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RelationalDatabase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LDAPDirectory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HTTP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Subject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StorageService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EntityAttributes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88235"/>
              <a:buFont typeface="Arial"/>
              <a:buNone/>
            </a:pPr>
            <a:endParaRPr sz="24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f52d4be456_1_327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Attribute Definitions</a:t>
            </a:r>
            <a:endParaRPr/>
          </a:p>
        </p:txBody>
      </p:sp>
      <p:sp>
        <p:nvSpPr>
          <p:cNvPr id="398" name="Google Shape;398;g2f52d4be456_1_327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399" name="Google Shape;399;g2f52d4be456_1_327"/>
          <p:cNvSpPr txBox="1"/>
          <p:nvPr/>
        </p:nvSpPr>
        <p:spPr>
          <a:xfrm>
            <a:off x="838200" y="1825625"/>
            <a:ext cx="429527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11430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None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Attribute Definition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Simple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PrincipalName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Scoped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Prescoped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RegexSplit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ScriptedAttribute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Mapped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Template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SubjectDerived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ContextDerived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ct val="88235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Decrypted</a:t>
            </a:r>
            <a:endParaRPr/>
          </a:p>
        </p:txBody>
      </p:sp>
      <p:sp>
        <p:nvSpPr>
          <p:cNvPr id="400" name="Google Shape;400;g2f52d4be456_1_327"/>
          <p:cNvSpPr/>
          <p:nvPr/>
        </p:nvSpPr>
        <p:spPr>
          <a:xfrm>
            <a:off x="9443093" y="831746"/>
            <a:ext cx="2281626" cy="2402491"/>
          </a:xfrm>
          <a:custGeom>
            <a:avLst/>
            <a:gdLst/>
            <a:ahLst/>
            <a:cxnLst/>
            <a:rect l="l" t="t" r="r" b="b"/>
            <a:pathLst>
              <a:path w="771" h="812" extrusionOk="0">
                <a:moveTo>
                  <a:pt x="707" y="219"/>
                </a:moveTo>
                <a:cubicBezTo>
                  <a:pt x="736" y="265"/>
                  <a:pt x="754" y="315"/>
                  <a:pt x="760" y="369"/>
                </a:cubicBezTo>
                <a:cubicBezTo>
                  <a:pt x="771" y="467"/>
                  <a:pt x="746" y="557"/>
                  <a:pt x="685" y="634"/>
                </a:cubicBezTo>
                <a:cubicBezTo>
                  <a:pt x="561" y="789"/>
                  <a:pt x="347" y="812"/>
                  <a:pt x="197" y="707"/>
                </a:cubicBezTo>
                <a:cubicBezTo>
                  <a:pt x="31" y="591"/>
                  <a:pt x="0" y="374"/>
                  <a:pt x="97" y="220"/>
                </a:cubicBezTo>
                <a:cubicBezTo>
                  <a:pt x="203" y="52"/>
                  <a:pt x="424" y="0"/>
                  <a:pt x="594" y="106"/>
                </a:cubicBezTo>
                <a:cubicBezTo>
                  <a:pt x="580" y="120"/>
                  <a:pt x="566" y="134"/>
                  <a:pt x="552" y="147"/>
                </a:cubicBezTo>
                <a:cubicBezTo>
                  <a:pt x="538" y="141"/>
                  <a:pt x="523" y="134"/>
                  <a:pt x="509" y="128"/>
                </a:cubicBezTo>
                <a:cubicBezTo>
                  <a:pt x="491" y="121"/>
                  <a:pt x="473" y="116"/>
                  <a:pt x="454" y="113"/>
                </a:cubicBezTo>
                <a:cubicBezTo>
                  <a:pt x="427" y="108"/>
                  <a:pt x="399" y="107"/>
                  <a:pt x="372" y="110"/>
                </a:cubicBezTo>
                <a:cubicBezTo>
                  <a:pt x="325" y="115"/>
                  <a:pt x="281" y="130"/>
                  <a:pt x="241" y="155"/>
                </a:cubicBezTo>
                <a:cubicBezTo>
                  <a:pt x="203" y="179"/>
                  <a:pt x="171" y="211"/>
                  <a:pt x="147" y="249"/>
                </a:cubicBezTo>
                <a:cubicBezTo>
                  <a:pt x="134" y="270"/>
                  <a:pt x="123" y="293"/>
                  <a:pt x="115" y="317"/>
                </a:cubicBezTo>
                <a:cubicBezTo>
                  <a:pt x="110" y="333"/>
                  <a:pt x="106" y="350"/>
                  <a:pt x="103" y="366"/>
                </a:cubicBezTo>
                <a:cubicBezTo>
                  <a:pt x="99" y="394"/>
                  <a:pt x="99" y="422"/>
                  <a:pt x="102" y="450"/>
                </a:cubicBezTo>
                <a:cubicBezTo>
                  <a:pt x="105" y="477"/>
                  <a:pt x="113" y="503"/>
                  <a:pt x="124" y="528"/>
                </a:cubicBezTo>
                <a:cubicBezTo>
                  <a:pt x="143" y="574"/>
                  <a:pt x="171" y="612"/>
                  <a:pt x="209" y="643"/>
                </a:cubicBezTo>
                <a:cubicBezTo>
                  <a:pt x="235" y="665"/>
                  <a:pt x="263" y="682"/>
                  <a:pt x="295" y="694"/>
                </a:cubicBezTo>
                <a:cubicBezTo>
                  <a:pt x="315" y="701"/>
                  <a:pt x="336" y="707"/>
                  <a:pt x="357" y="710"/>
                </a:cubicBezTo>
                <a:cubicBezTo>
                  <a:pt x="384" y="714"/>
                  <a:pt x="412" y="715"/>
                  <a:pt x="439" y="711"/>
                </a:cubicBezTo>
                <a:cubicBezTo>
                  <a:pt x="464" y="708"/>
                  <a:pt x="488" y="702"/>
                  <a:pt x="512" y="693"/>
                </a:cubicBezTo>
                <a:cubicBezTo>
                  <a:pt x="538" y="683"/>
                  <a:pt x="563" y="669"/>
                  <a:pt x="585" y="652"/>
                </a:cubicBezTo>
                <a:cubicBezTo>
                  <a:pt x="607" y="635"/>
                  <a:pt x="627" y="615"/>
                  <a:pt x="644" y="592"/>
                </a:cubicBezTo>
                <a:cubicBezTo>
                  <a:pt x="657" y="575"/>
                  <a:pt x="668" y="556"/>
                  <a:pt x="677" y="536"/>
                </a:cubicBezTo>
                <a:cubicBezTo>
                  <a:pt x="686" y="519"/>
                  <a:pt x="692" y="501"/>
                  <a:pt x="696" y="482"/>
                </a:cubicBezTo>
                <a:cubicBezTo>
                  <a:pt x="700" y="465"/>
                  <a:pt x="703" y="449"/>
                  <a:pt x="704" y="432"/>
                </a:cubicBezTo>
                <a:cubicBezTo>
                  <a:pt x="704" y="413"/>
                  <a:pt x="704" y="393"/>
                  <a:pt x="702" y="374"/>
                </a:cubicBezTo>
                <a:cubicBezTo>
                  <a:pt x="701" y="361"/>
                  <a:pt x="698" y="347"/>
                  <a:pt x="695" y="334"/>
                </a:cubicBezTo>
                <a:cubicBezTo>
                  <a:pt x="689" y="310"/>
                  <a:pt x="679" y="286"/>
                  <a:pt x="666" y="264"/>
                </a:cubicBezTo>
                <a:cubicBezTo>
                  <a:pt x="665" y="262"/>
                  <a:pt x="665" y="260"/>
                  <a:pt x="667" y="258"/>
                </a:cubicBezTo>
                <a:cubicBezTo>
                  <a:pt x="680" y="246"/>
                  <a:pt x="691" y="234"/>
                  <a:pt x="703" y="222"/>
                </a:cubicBezTo>
                <a:cubicBezTo>
                  <a:pt x="704" y="221"/>
                  <a:pt x="705" y="220"/>
                  <a:pt x="707" y="21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82F3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g2f52d4be456_1_327"/>
          <p:cNvSpPr/>
          <p:nvPr/>
        </p:nvSpPr>
        <p:spPr>
          <a:xfrm>
            <a:off x="9925065" y="1349093"/>
            <a:ext cx="1347162" cy="1332424"/>
          </a:xfrm>
          <a:custGeom>
            <a:avLst/>
            <a:gdLst/>
            <a:ahLst/>
            <a:cxnLst/>
            <a:rect l="l" t="t" r="r" b="b"/>
            <a:pathLst>
              <a:path w="455" h="450" extrusionOk="0">
                <a:moveTo>
                  <a:pt x="350" y="54"/>
                </a:moveTo>
                <a:cubicBezTo>
                  <a:pt x="337" y="67"/>
                  <a:pt x="324" y="80"/>
                  <a:pt x="311" y="93"/>
                </a:cubicBezTo>
                <a:cubicBezTo>
                  <a:pt x="310" y="94"/>
                  <a:pt x="307" y="95"/>
                  <a:pt x="305" y="94"/>
                </a:cubicBezTo>
                <a:cubicBezTo>
                  <a:pt x="292" y="87"/>
                  <a:pt x="277" y="83"/>
                  <a:pt x="262" y="81"/>
                </a:cubicBezTo>
                <a:cubicBezTo>
                  <a:pt x="244" y="79"/>
                  <a:pt x="227" y="79"/>
                  <a:pt x="210" y="82"/>
                </a:cubicBezTo>
                <a:cubicBezTo>
                  <a:pt x="187" y="87"/>
                  <a:pt x="166" y="96"/>
                  <a:pt x="148" y="109"/>
                </a:cubicBezTo>
                <a:cubicBezTo>
                  <a:pt x="129" y="123"/>
                  <a:pt x="114" y="140"/>
                  <a:pt x="103" y="160"/>
                </a:cubicBezTo>
                <a:cubicBezTo>
                  <a:pt x="93" y="178"/>
                  <a:pt x="87" y="196"/>
                  <a:pt x="84" y="216"/>
                </a:cubicBezTo>
                <a:cubicBezTo>
                  <a:pt x="81" y="239"/>
                  <a:pt x="83" y="261"/>
                  <a:pt x="90" y="283"/>
                </a:cubicBezTo>
                <a:cubicBezTo>
                  <a:pt x="101" y="319"/>
                  <a:pt x="123" y="347"/>
                  <a:pt x="154" y="367"/>
                </a:cubicBezTo>
                <a:cubicBezTo>
                  <a:pt x="176" y="381"/>
                  <a:pt x="199" y="389"/>
                  <a:pt x="225" y="392"/>
                </a:cubicBezTo>
                <a:cubicBezTo>
                  <a:pt x="252" y="394"/>
                  <a:pt x="277" y="390"/>
                  <a:pt x="302" y="379"/>
                </a:cubicBezTo>
                <a:cubicBezTo>
                  <a:pt x="327" y="368"/>
                  <a:pt x="348" y="352"/>
                  <a:pt x="364" y="330"/>
                </a:cubicBezTo>
                <a:cubicBezTo>
                  <a:pt x="377" y="313"/>
                  <a:pt x="386" y="294"/>
                  <a:pt x="391" y="273"/>
                </a:cubicBezTo>
                <a:cubicBezTo>
                  <a:pt x="395" y="256"/>
                  <a:pt x="397" y="240"/>
                  <a:pt x="395" y="223"/>
                </a:cubicBezTo>
                <a:cubicBezTo>
                  <a:pt x="394" y="204"/>
                  <a:pt x="389" y="185"/>
                  <a:pt x="380" y="167"/>
                </a:cubicBezTo>
                <a:cubicBezTo>
                  <a:pt x="394" y="153"/>
                  <a:pt x="408" y="139"/>
                  <a:pt x="422" y="125"/>
                </a:cubicBezTo>
                <a:cubicBezTo>
                  <a:pt x="444" y="161"/>
                  <a:pt x="455" y="200"/>
                  <a:pt x="453" y="242"/>
                </a:cubicBezTo>
                <a:cubicBezTo>
                  <a:pt x="452" y="283"/>
                  <a:pt x="441" y="320"/>
                  <a:pt x="418" y="354"/>
                </a:cubicBezTo>
                <a:cubicBezTo>
                  <a:pt x="374" y="418"/>
                  <a:pt x="312" y="450"/>
                  <a:pt x="235" y="450"/>
                </a:cubicBezTo>
                <a:cubicBezTo>
                  <a:pt x="176" y="450"/>
                  <a:pt x="125" y="427"/>
                  <a:pt x="85" y="385"/>
                </a:cubicBezTo>
                <a:cubicBezTo>
                  <a:pt x="0" y="295"/>
                  <a:pt x="6" y="160"/>
                  <a:pt x="95" y="78"/>
                </a:cubicBezTo>
                <a:cubicBezTo>
                  <a:pt x="179" y="0"/>
                  <a:pt x="293" y="14"/>
                  <a:pt x="350" y="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82F3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g2f52d4be456_1_327"/>
          <p:cNvSpPr/>
          <p:nvPr/>
        </p:nvSpPr>
        <p:spPr>
          <a:xfrm>
            <a:off x="10412931" y="982086"/>
            <a:ext cx="1282309" cy="1285259"/>
          </a:xfrm>
          <a:custGeom>
            <a:avLst/>
            <a:gdLst/>
            <a:ahLst/>
            <a:cxnLst/>
            <a:rect l="l" t="t" r="r" b="b"/>
            <a:pathLst>
              <a:path w="433" h="434" extrusionOk="0">
                <a:moveTo>
                  <a:pt x="363" y="0"/>
                </a:moveTo>
                <a:cubicBezTo>
                  <a:pt x="363" y="24"/>
                  <a:pt x="363" y="47"/>
                  <a:pt x="363" y="71"/>
                </a:cubicBezTo>
                <a:cubicBezTo>
                  <a:pt x="386" y="71"/>
                  <a:pt x="409" y="71"/>
                  <a:pt x="432" y="71"/>
                </a:cubicBezTo>
                <a:cubicBezTo>
                  <a:pt x="432" y="72"/>
                  <a:pt x="432" y="73"/>
                  <a:pt x="433" y="73"/>
                </a:cubicBezTo>
                <a:cubicBezTo>
                  <a:pt x="424" y="81"/>
                  <a:pt x="416" y="90"/>
                  <a:pt x="408" y="98"/>
                </a:cubicBezTo>
                <a:cubicBezTo>
                  <a:pt x="373" y="133"/>
                  <a:pt x="338" y="168"/>
                  <a:pt x="303" y="203"/>
                </a:cubicBezTo>
                <a:cubicBezTo>
                  <a:pt x="300" y="206"/>
                  <a:pt x="297" y="208"/>
                  <a:pt x="292" y="207"/>
                </a:cubicBezTo>
                <a:cubicBezTo>
                  <a:pt x="282" y="207"/>
                  <a:pt x="272" y="207"/>
                  <a:pt x="262" y="208"/>
                </a:cubicBezTo>
                <a:cubicBezTo>
                  <a:pt x="260" y="208"/>
                  <a:pt x="256" y="209"/>
                  <a:pt x="255" y="210"/>
                </a:cubicBezTo>
                <a:cubicBezTo>
                  <a:pt x="228" y="237"/>
                  <a:pt x="202" y="263"/>
                  <a:pt x="176" y="289"/>
                </a:cubicBezTo>
                <a:cubicBezTo>
                  <a:pt x="164" y="301"/>
                  <a:pt x="152" y="313"/>
                  <a:pt x="141" y="325"/>
                </a:cubicBezTo>
                <a:cubicBezTo>
                  <a:pt x="140" y="326"/>
                  <a:pt x="139" y="328"/>
                  <a:pt x="140" y="330"/>
                </a:cubicBezTo>
                <a:cubicBezTo>
                  <a:pt x="143" y="338"/>
                  <a:pt x="145" y="346"/>
                  <a:pt x="146" y="354"/>
                </a:cubicBezTo>
                <a:cubicBezTo>
                  <a:pt x="148" y="379"/>
                  <a:pt x="139" y="399"/>
                  <a:pt x="121" y="415"/>
                </a:cubicBezTo>
                <a:cubicBezTo>
                  <a:pt x="105" y="428"/>
                  <a:pt x="87" y="434"/>
                  <a:pt x="67" y="432"/>
                </a:cubicBezTo>
                <a:cubicBezTo>
                  <a:pt x="43" y="429"/>
                  <a:pt x="25" y="417"/>
                  <a:pt x="12" y="397"/>
                </a:cubicBezTo>
                <a:cubicBezTo>
                  <a:pt x="2" y="380"/>
                  <a:pt x="0" y="361"/>
                  <a:pt x="4" y="342"/>
                </a:cubicBezTo>
                <a:cubicBezTo>
                  <a:pt x="10" y="320"/>
                  <a:pt x="24" y="303"/>
                  <a:pt x="46" y="294"/>
                </a:cubicBezTo>
                <a:cubicBezTo>
                  <a:pt x="66" y="285"/>
                  <a:pt x="86" y="286"/>
                  <a:pt x="105" y="295"/>
                </a:cubicBezTo>
                <a:cubicBezTo>
                  <a:pt x="107" y="295"/>
                  <a:pt x="109" y="294"/>
                  <a:pt x="110" y="293"/>
                </a:cubicBezTo>
                <a:cubicBezTo>
                  <a:pt x="137" y="267"/>
                  <a:pt x="164" y="240"/>
                  <a:pt x="191" y="213"/>
                </a:cubicBezTo>
                <a:cubicBezTo>
                  <a:pt x="202" y="202"/>
                  <a:pt x="212" y="191"/>
                  <a:pt x="223" y="181"/>
                </a:cubicBezTo>
                <a:cubicBezTo>
                  <a:pt x="226" y="178"/>
                  <a:pt x="227" y="175"/>
                  <a:pt x="227" y="171"/>
                </a:cubicBezTo>
                <a:cubicBezTo>
                  <a:pt x="227" y="162"/>
                  <a:pt x="227" y="152"/>
                  <a:pt x="227" y="143"/>
                </a:cubicBezTo>
                <a:cubicBezTo>
                  <a:pt x="226" y="138"/>
                  <a:pt x="228" y="135"/>
                  <a:pt x="231" y="131"/>
                </a:cubicBezTo>
                <a:cubicBezTo>
                  <a:pt x="274" y="88"/>
                  <a:pt x="317" y="45"/>
                  <a:pt x="360" y="3"/>
                </a:cubicBezTo>
                <a:cubicBezTo>
                  <a:pt x="361" y="2"/>
                  <a:pt x="362" y="1"/>
                  <a:pt x="3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82F3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g2f52d4be456_1_327"/>
          <p:cNvSpPr/>
          <p:nvPr/>
        </p:nvSpPr>
        <p:spPr>
          <a:xfrm>
            <a:off x="5615446" y="2496851"/>
            <a:ext cx="396775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Which Attribute Definition to choose?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4" name="Google Shape;404;g2f52d4be456_1_3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16184" y="2945928"/>
            <a:ext cx="2509163" cy="2219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f52d4be456_1_339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Attribute Registry</a:t>
            </a:r>
            <a:endParaRPr/>
          </a:p>
        </p:txBody>
      </p:sp>
      <p:sp>
        <p:nvSpPr>
          <p:cNvPr id="411" name="Google Shape;411;g2f52d4be456_1_339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412" name="Google Shape;412;g2f52d4be456_1_339"/>
          <p:cNvSpPr txBox="1"/>
          <p:nvPr/>
        </p:nvSpPr>
        <p:spPr>
          <a:xfrm>
            <a:off x="838200" y="1825625"/>
            <a:ext cx="429527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None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Attribute Schemas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samlSubject.xml</a:t>
            </a: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eduCourse.xml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inetOrgPerson.xml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eduPerson.xml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schac.xml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Char char="•"/>
            </a:pPr>
            <a:r>
              <a:rPr lang="en-US" sz="24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Custom schemas</a:t>
            </a:r>
            <a:endParaRPr/>
          </a:p>
          <a:p>
            <a:pPr marL="11430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None/>
            </a:pP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None/>
            </a:pPr>
            <a:endParaRPr sz="24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3" name="Google Shape;413;g2f52d4be456_1_339"/>
          <p:cNvGrpSpPr/>
          <p:nvPr/>
        </p:nvGrpSpPr>
        <p:grpSpPr>
          <a:xfrm>
            <a:off x="3895344" y="1142997"/>
            <a:ext cx="5056404" cy="5033966"/>
            <a:chOff x="4043957" y="2251798"/>
            <a:chExt cx="3869115" cy="3851946"/>
          </a:xfrm>
        </p:grpSpPr>
        <p:cxnSp>
          <p:nvCxnSpPr>
            <p:cNvPr id="414" name="Google Shape;414;g2f52d4be456_1_339"/>
            <p:cNvCxnSpPr>
              <a:endCxn id="415" idx="2"/>
            </p:cNvCxnSpPr>
            <p:nvPr/>
          </p:nvCxnSpPr>
          <p:spPr>
            <a:xfrm>
              <a:off x="7173941" y="2956868"/>
              <a:ext cx="333900" cy="184800"/>
            </a:xfrm>
            <a:prstGeom prst="straightConnector1">
              <a:avLst/>
            </a:prstGeom>
            <a:noFill/>
            <a:ln w="34925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16" name="Google Shape;416;g2f52d4be456_1_339"/>
            <p:cNvCxnSpPr>
              <a:stCxn id="417" idx="7"/>
              <a:endCxn id="418" idx="3"/>
            </p:cNvCxnSpPr>
            <p:nvPr/>
          </p:nvCxnSpPr>
          <p:spPr>
            <a:xfrm rot="10800000" flipH="1">
              <a:off x="7253612" y="2619142"/>
              <a:ext cx="167400" cy="157200"/>
            </a:xfrm>
            <a:prstGeom prst="straightConnector1">
              <a:avLst/>
            </a:prstGeom>
            <a:noFill/>
            <a:ln w="349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19" name="Google Shape;419;g2f52d4be456_1_339"/>
            <p:cNvCxnSpPr>
              <a:stCxn id="420" idx="1"/>
              <a:endCxn id="421" idx="5"/>
            </p:cNvCxnSpPr>
            <p:nvPr/>
          </p:nvCxnSpPr>
          <p:spPr>
            <a:xfrm rot="10800000">
              <a:off x="5088236" y="3159403"/>
              <a:ext cx="156000" cy="190500"/>
            </a:xfrm>
            <a:prstGeom prst="straightConnector1">
              <a:avLst/>
            </a:prstGeom>
            <a:noFill/>
            <a:ln w="34925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22" name="Google Shape;422;g2f52d4be456_1_339"/>
            <p:cNvCxnSpPr/>
            <p:nvPr/>
          </p:nvCxnSpPr>
          <p:spPr>
            <a:xfrm rot="10800000">
              <a:off x="5646420" y="4460171"/>
              <a:ext cx="0" cy="1377214"/>
            </a:xfrm>
            <a:prstGeom prst="straightConnector1">
              <a:avLst/>
            </a:prstGeom>
            <a:noFill/>
            <a:ln w="349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23" name="Google Shape;423;g2f52d4be456_1_339"/>
            <p:cNvCxnSpPr>
              <a:endCxn id="424" idx="5"/>
            </p:cNvCxnSpPr>
            <p:nvPr/>
          </p:nvCxnSpPr>
          <p:spPr>
            <a:xfrm rot="10800000">
              <a:off x="5173011" y="4257483"/>
              <a:ext cx="482400" cy="219300"/>
            </a:xfrm>
            <a:prstGeom prst="straightConnector1">
              <a:avLst/>
            </a:prstGeom>
            <a:noFill/>
            <a:ln w="349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25" name="Google Shape;425;g2f52d4be456_1_339"/>
            <p:cNvCxnSpPr/>
            <p:nvPr/>
          </p:nvCxnSpPr>
          <p:spPr>
            <a:xfrm rot="10800000">
              <a:off x="5812675" y="4189129"/>
              <a:ext cx="0" cy="1859979"/>
            </a:xfrm>
            <a:prstGeom prst="straightConnector1">
              <a:avLst/>
            </a:prstGeom>
            <a:noFill/>
            <a:ln w="34925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26" name="Google Shape;426;g2f52d4be456_1_339"/>
            <p:cNvCxnSpPr>
              <a:stCxn id="427" idx="7"/>
              <a:endCxn id="417" idx="2"/>
            </p:cNvCxnSpPr>
            <p:nvPr/>
          </p:nvCxnSpPr>
          <p:spPr>
            <a:xfrm rot="10800000" flipH="1">
              <a:off x="6500725" y="2946780"/>
              <a:ext cx="344700" cy="238800"/>
            </a:xfrm>
            <a:prstGeom prst="straightConnector1">
              <a:avLst/>
            </a:prstGeom>
            <a:noFill/>
            <a:ln w="34925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28" name="Google Shape;428;g2f52d4be456_1_339"/>
            <p:cNvCxnSpPr/>
            <p:nvPr/>
          </p:nvCxnSpPr>
          <p:spPr>
            <a:xfrm rot="10800000">
              <a:off x="6036479" y="4189129"/>
              <a:ext cx="0" cy="1648257"/>
            </a:xfrm>
            <a:prstGeom prst="straightConnector1">
              <a:avLst/>
            </a:prstGeom>
            <a:noFill/>
            <a:ln w="34925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29" name="Google Shape;429;g2f52d4be456_1_339"/>
            <p:cNvCxnSpPr>
              <a:endCxn id="427" idx="4"/>
            </p:cNvCxnSpPr>
            <p:nvPr/>
          </p:nvCxnSpPr>
          <p:spPr>
            <a:xfrm rot="10800000" flipH="1">
              <a:off x="6033327" y="3669419"/>
              <a:ext cx="268200" cy="535500"/>
            </a:xfrm>
            <a:prstGeom prst="straightConnector1">
              <a:avLst/>
            </a:prstGeom>
            <a:noFill/>
            <a:ln w="34925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30" name="Google Shape;430;g2f52d4be456_1_339"/>
            <p:cNvCxnSpPr/>
            <p:nvPr/>
          </p:nvCxnSpPr>
          <p:spPr>
            <a:xfrm rot="10800000">
              <a:off x="6260283" y="4189129"/>
              <a:ext cx="0" cy="1224813"/>
            </a:xfrm>
            <a:prstGeom prst="straightConnector1">
              <a:avLst/>
            </a:prstGeom>
            <a:noFill/>
            <a:ln w="34925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31" name="Google Shape;431;g2f52d4be456_1_339"/>
            <p:cNvCxnSpPr>
              <a:endCxn id="432" idx="3"/>
            </p:cNvCxnSpPr>
            <p:nvPr/>
          </p:nvCxnSpPr>
          <p:spPr>
            <a:xfrm rot="10800000" flipH="1">
              <a:off x="6257230" y="3927528"/>
              <a:ext cx="506100" cy="274200"/>
            </a:xfrm>
            <a:prstGeom prst="straightConnector1">
              <a:avLst/>
            </a:prstGeom>
            <a:noFill/>
            <a:ln w="34925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433" name="Google Shape;433;g2f52d4be456_1_339"/>
            <p:cNvSpPr/>
            <p:nvPr/>
          </p:nvSpPr>
          <p:spPr>
            <a:xfrm>
              <a:off x="5575335" y="5781197"/>
              <a:ext cx="142170" cy="1421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g2f52d4be456_1_339"/>
            <p:cNvSpPr/>
            <p:nvPr/>
          </p:nvSpPr>
          <p:spPr>
            <a:xfrm>
              <a:off x="5741590" y="5961574"/>
              <a:ext cx="142170" cy="1421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g2f52d4be456_1_339"/>
            <p:cNvSpPr/>
            <p:nvPr/>
          </p:nvSpPr>
          <p:spPr>
            <a:xfrm>
              <a:off x="5966923" y="5777848"/>
              <a:ext cx="142170" cy="14217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g2f52d4be456_1_339"/>
            <p:cNvSpPr/>
            <p:nvPr/>
          </p:nvSpPr>
          <p:spPr>
            <a:xfrm>
              <a:off x="6195909" y="5357685"/>
              <a:ext cx="142170" cy="14217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g2f52d4be456_1_339"/>
            <p:cNvSpPr/>
            <p:nvPr/>
          </p:nvSpPr>
          <p:spPr>
            <a:xfrm>
              <a:off x="6659249" y="3315876"/>
              <a:ext cx="710712" cy="71659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g2f52d4be456_1_339"/>
            <p:cNvSpPr/>
            <p:nvPr/>
          </p:nvSpPr>
          <p:spPr>
            <a:xfrm>
              <a:off x="6976951" y="3564154"/>
              <a:ext cx="147085" cy="217685"/>
            </a:xfrm>
            <a:custGeom>
              <a:avLst/>
              <a:gdLst/>
              <a:ahLst/>
              <a:cxnLst/>
              <a:rect l="l" t="t" r="r" b="b"/>
              <a:pathLst>
                <a:path w="125" h="185" extrusionOk="0">
                  <a:moveTo>
                    <a:pt x="125" y="93"/>
                  </a:moveTo>
                  <a:lnTo>
                    <a:pt x="0" y="185"/>
                  </a:lnTo>
                  <a:lnTo>
                    <a:pt x="0" y="0"/>
                  </a:lnTo>
                  <a:lnTo>
                    <a:pt x="125" y="9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g2f52d4be456_1_339"/>
            <p:cNvSpPr/>
            <p:nvPr/>
          </p:nvSpPr>
          <p:spPr>
            <a:xfrm>
              <a:off x="6845307" y="2705715"/>
              <a:ext cx="478359" cy="48227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g2f52d4be456_1_339"/>
            <p:cNvSpPr/>
            <p:nvPr/>
          </p:nvSpPr>
          <p:spPr>
            <a:xfrm>
              <a:off x="4772136" y="3853222"/>
              <a:ext cx="469654" cy="47362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38" name="Google Shape;438;g2f52d4be456_1_339"/>
            <p:cNvCxnSpPr>
              <a:stCxn id="427" idx="1"/>
              <a:endCxn id="439" idx="5"/>
            </p:cNvCxnSpPr>
            <p:nvPr/>
          </p:nvCxnSpPr>
          <p:spPr>
            <a:xfrm rot="10800000">
              <a:off x="5909429" y="2786580"/>
              <a:ext cx="192900" cy="399000"/>
            </a:xfrm>
            <a:prstGeom prst="straightConnector1">
              <a:avLst/>
            </a:prstGeom>
            <a:noFill/>
            <a:ln w="34925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40" name="Google Shape;440;g2f52d4be456_1_339"/>
            <p:cNvCxnSpPr>
              <a:stCxn id="427" idx="0"/>
              <a:endCxn id="441" idx="3"/>
            </p:cNvCxnSpPr>
            <p:nvPr/>
          </p:nvCxnSpPr>
          <p:spPr>
            <a:xfrm rot="10800000" flipH="1">
              <a:off x="6301527" y="2733566"/>
              <a:ext cx="175800" cy="369000"/>
            </a:xfrm>
            <a:prstGeom prst="straightConnector1">
              <a:avLst/>
            </a:prstGeom>
            <a:noFill/>
            <a:ln w="34925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427" name="Google Shape;427;g2f52d4be456_1_339"/>
            <p:cNvSpPr/>
            <p:nvPr/>
          </p:nvSpPr>
          <p:spPr>
            <a:xfrm>
              <a:off x="6019818" y="3102566"/>
              <a:ext cx="563418" cy="56685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42" name="Google Shape;442;g2f52d4be456_1_339"/>
            <p:cNvCxnSpPr>
              <a:stCxn id="420" idx="5"/>
            </p:cNvCxnSpPr>
            <p:nvPr/>
          </p:nvCxnSpPr>
          <p:spPr>
            <a:xfrm>
              <a:off x="5656258" y="3765939"/>
              <a:ext cx="159600" cy="426600"/>
            </a:xfrm>
            <a:prstGeom prst="straightConnector1">
              <a:avLst/>
            </a:prstGeom>
            <a:noFill/>
            <a:ln w="34925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421" name="Google Shape;421;g2f52d4be456_1_339"/>
            <p:cNvSpPr/>
            <p:nvPr/>
          </p:nvSpPr>
          <p:spPr>
            <a:xfrm>
              <a:off x="4645129" y="2713038"/>
              <a:ext cx="519056" cy="52311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g2f52d4be456_1_339"/>
            <p:cNvSpPr/>
            <p:nvPr/>
          </p:nvSpPr>
          <p:spPr>
            <a:xfrm>
              <a:off x="6132374" y="3227984"/>
              <a:ext cx="307051" cy="317786"/>
            </a:xfrm>
            <a:custGeom>
              <a:avLst/>
              <a:gdLst/>
              <a:ahLst/>
              <a:cxnLst/>
              <a:rect l="l" t="t" r="r" b="b"/>
              <a:pathLst>
                <a:path w="1513" h="1566" extrusionOk="0">
                  <a:moveTo>
                    <a:pt x="1404" y="0"/>
                  </a:moveTo>
                  <a:cubicBezTo>
                    <a:pt x="270" y="0"/>
                    <a:pt x="270" y="0"/>
                    <a:pt x="270" y="0"/>
                  </a:cubicBezTo>
                  <a:cubicBezTo>
                    <a:pt x="210" y="0"/>
                    <a:pt x="162" y="49"/>
                    <a:pt x="162" y="109"/>
                  </a:cubicBezTo>
                  <a:cubicBezTo>
                    <a:pt x="162" y="305"/>
                    <a:pt x="162" y="305"/>
                    <a:pt x="162" y="305"/>
                  </a:cubicBezTo>
                  <a:cubicBezTo>
                    <a:pt x="78" y="305"/>
                    <a:pt x="78" y="305"/>
                    <a:pt x="78" y="305"/>
                  </a:cubicBezTo>
                  <a:cubicBezTo>
                    <a:pt x="35" y="305"/>
                    <a:pt x="0" y="340"/>
                    <a:pt x="0" y="383"/>
                  </a:cubicBezTo>
                  <a:cubicBezTo>
                    <a:pt x="0" y="421"/>
                    <a:pt x="0" y="421"/>
                    <a:pt x="0" y="421"/>
                  </a:cubicBezTo>
                  <a:cubicBezTo>
                    <a:pt x="0" y="464"/>
                    <a:pt x="35" y="499"/>
                    <a:pt x="78" y="499"/>
                  </a:cubicBezTo>
                  <a:cubicBezTo>
                    <a:pt x="162" y="499"/>
                    <a:pt x="162" y="499"/>
                    <a:pt x="162" y="499"/>
                  </a:cubicBezTo>
                  <a:cubicBezTo>
                    <a:pt x="162" y="686"/>
                    <a:pt x="162" y="686"/>
                    <a:pt x="162" y="686"/>
                  </a:cubicBezTo>
                  <a:cubicBezTo>
                    <a:pt x="78" y="686"/>
                    <a:pt x="78" y="686"/>
                    <a:pt x="78" y="686"/>
                  </a:cubicBezTo>
                  <a:cubicBezTo>
                    <a:pt x="35" y="686"/>
                    <a:pt x="0" y="721"/>
                    <a:pt x="0" y="764"/>
                  </a:cubicBezTo>
                  <a:cubicBezTo>
                    <a:pt x="0" y="802"/>
                    <a:pt x="0" y="802"/>
                    <a:pt x="0" y="802"/>
                  </a:cubicBezTo>
                  <a:cubicBezTo>
                    <a:pt x="0" y="845"/>
                    <a:pt x="35" y="880"/>
                    <a:pt x="78" y="880"/>
                  </a:cubicBezTo>
                  <a:cubicBezTo>
                    <a:pt x="162" y="880"/>
                    <a:pt x="162" y="880"/>
                    <a:pt x="162" y="880"/>
                  </a:cubicBezTo>
                  <a:cubicBezTo>
                    <a:pt x="162" y="1067"/>
                    <a:pt x="162" y="1067"/>
                    <a:pt x="162" y="1067"/>
                  </a:cubicBezTo>
                  <a:cubicBezTo>
                    <a:pt x="78" y="1067"/>
                    <a:pt x="78" y="1067"/>
                    <a:pt x="78" y="1067"/>
                  </a:cubicBezTo>
                  <a:cubicBezTo>
                    <a:pt x="35" y="1067"/>
                    <a:pt x="0" y="1102"/>
                    <a:pt x="0" y="1145"/>
                  </a:cubicBezTo>
                  <a:cubicBezTo>
                    <a:pt x="0" y="1183"/>
                    <a:pt x="0" y="1183"/>
                    <a:pt x="0" y="1183"/>
                  </a:cubicBezTo>
                  <a:cubicBezTo>
                    <a:pt x="0" y="1227"/>
                    <a:pt x="35" y="1261"/>
                    <a:pt x="78" y="1261"/>
                  </a:cubicBezTo>
                  <a:cubicBezTo>
                    <a:pt x="162" y="1261"/>
                    <a:pt x="162" y="1261"/>
                    <a:pt x="162" y="1261"/>
                  </a:cubicBezTo>
                  <a:cubicBezTo>
                    <a:pt x="162" y="1458"/>
                    <a:pt x="162" y="1458"/>
                    <a:pt x="162" y="1458"/>
                  </a:cubicBezTo>
                  <a:cubicBezTo>
                    <a:pt x="162" y="1518"/>
                    <a:pt x="210" y="1566"/>
                    <a:pt x="270" y="1566"/>
                  </a:cubicBezTo>
                  <a:cubicBezTo>
                    <a:pt x="1404" y="1566"/>
                    <a:pt x="1404" y="1566"/>
                    <a:pt x="1404" y="1566"/>
                  </a:cubicBezTo>
                  <a:cubicBezTo>
                    <a:pt x="1464" y="1566"/>
                    <a:pt x="1513" y="1518"/>
                    <a:pt x="1513" y="1458"/>
                  </a:cubicBezTo>
                  <a:cubicBezTo>
                    <a:pt x="1513" y="109"/>
                    <a:pt x="1513" y="109"/>
                    <a:pt x="1513" y="109"/>
                  </a:cubicBezTo>
                  <a:cubicBezTo>
                    <a:pt x="1513" y="49"/>
                    <a:pt x="1464" y="0"/>
                    <a:pt x="1404" y="0"/>
                  </a:cubicBezTo>
                  <a:close/>
                  <a:moveTo>
                    <a:pt x="1259" y="1177"/>
                  </a:moveTo>
                  <a:cubicBezTo>
                    <a:pt x="1259" y="1203"/>
                    <a:pt x="1237" y="1224"/>
                    <a:pt x="1211" y="1224"/>
                  </a:cubicBezTo>
                  <a:cubicBezTo>
                    <a:pt x="468" y="1224"/>
                    <a:pt x="468" y="1224"/>
                    <a:pt x="468" y="1224"/>
                  </a:cubicBezTo>
                  <a:cubicBezTo>
                    <a:pt x="442" y="1224"/>
                    <a:pt x="421" y="1203"/>
                    <a:pt x="421" y="1177"/>
                  </a:cubicBezTo>
                  <a:cubicBezTo>
                    <a:pt x="421" y="1155"/>
                    <a:pt x="421" y="1155"/>
                    <a:pt x="421" y="1155"/>
                  </a:cubicBezTo>
                  <a:cubicBezTo>
                    <a:pt x="421" y="1097"/>
                    <a:pt x="448" y="1043"/>
                    <a:pt x="494" y="1008"/>
                  </a:cubicBezTo>
                  <a:cubicBezTo>
                    <a:pt x="587" y="939"/>
                    <a:pt x="676" y="894"/>
                    <a:pt x="696" y="884"/>
                  </a:cubicBezTo>
                  <a:cubicBezTo>
                    <a:pt x="699" y="883"/>
                    <a:pt x="700" y="881"/>
                    <a:pt x="700" y="878"/>
                  </a:cubicBezTo>
                  <a:cubicBezTo>
                    <a:pt x="700" y="796"/>
                    <a:pt x="700" y="796"/>
                    <a:pt x="700" y="796"/>
                  </a:cubicBezTo>
                  <a:cubicBezTo>
                    <a:pt x="688" y="775"/>
                    <a:pt x="680" y="752"/>
                    <a:pt x="677" y="731"/>
                  </a:cubicBezTo>
                  <a:cubicBezTo>
                    <a:pt x="668" y="731"/>
                    <a:pt x="656" y="718"/>
                    <a:pt x="643" y="672"/>
                  </a:cubicBezTo>
                  <a:cubicBezTo>
                    <a:pt x="625" y="610"/>
                    <a:pt x="644" y="600"/>
                    <a:pt x="660" y="602"/>
                  </a:cubicBezTo>
                  <a:cubicBezTo>
                    <a:pt x="657" y="593"/>
                    <a:pt x="654" y="585"/>
                    <a:pt x="653" y="576"/>
                  </a:cubicBezTo>
                  <a:cubicBezTo>
                    <a:pt x="647" y="547"/>
                    <a:pt x="646" y="520"/>
                    <a:pt x="653" y="494"/>
                  </a:cubicBezTo>
                  <a:cubicBezTo>
                    <a:pt x="661" y="459"/>
                    <a:pt x="680" y="431"/>
                    <a:pt x="701" y="410"/>
                  </a:cubicBezTo>
                  <a:cubicBezTo>
                    <a:pt x="714" y="396"/>
                    <a:pt x="729" y="383"/>
                    <a:pt x="745" y="373"/>
                  </a:cubicBezTo>
                  <a:cubicBezTo>
                    <a:pt x="758" y="364"/>
                    <a:pt x="773" y="356"/>
                    <a:pt x="788" y="351"/>
                  </a:cubicBezTo>
                  <a:cubicBezTo>
                    <a:pt x="801" y="347"/>
                    <a:pt x="814" y="344"/>
                    <a:pt x="828" y="344"/>
                  </a:cubicBezTo>
                  <a:cubicBezTo>
                    <a:pt x="871" y="340"/>
                    <a:pt x="903" y="351"/>
                    <a:pt x="926" y="364"/>
                  </a:cubicBezTo>
                  <a:cubicBezTo>
                    <a:pt x="961" y="384"/>
                    <a:pt x="974" y="409"/>
                    <a:pt x="974" y="409"/>
                  </a:cubicBezTo>
                  <a:cubicBezTo>
                    <a:pt x="974" y="409"/>
                    <a:pt x="1054" y="415"/>
                    <a:pt x="1027" y="576"/>
                  </a:cubicBezTo>
                  <a:cubicBezTo>
                    <a:pt x="1026" y="585"/>
                    <a:pt x="1023" y="593"/>
                    <a:pt x="1020" y="602"/>
                  </a:cubicBezTo>
                  <a:cubicBezTo>
                    <a:pt x="1036" y="600"/>
                    <a:pt x="1055" y="610"/>
                    <a:pt x="1037" y="672"/>
                  </a:cubicBezTo>
                  <a:cubicBezTo>
                    <a:pt x="1025" y="718"/>
                    <a:pt x="1012" y="731"/>
                    <a:pt x="1004" y="731"/>
                  </a:cubicBezTo>
                  <a:cubicBezTo>
                    <a:pt x="1000" y="752"/>
                    <a:pt x="992" y="774"/>
                    <a:pt x="980" y="796"/>
                  </a:cubicBezTo>
                  <a:cubicBezTo>
                    <a:pt x="980" y="878"/>
                    <a:pt x="980" y="878"/>
                    <a:pt x="980" y="878"/>
                  </a:cubicBezTo>
                  <a:cubicBezTo>
                    <a:pt x="980" y="881"/>
                    <a:pt x="981" y="883"/>
                    <a:pt x="984" y="884"/>
                  </a:cubicBezTo>
                  <a:cubicBezTo>
                    <a:pt x="1004" y="894"/>
                    <a:pt x="1093" y="940"/>
                    <a:pt x="1186" y="1008"/>
                  </a:cubicBezTo>
                  <a:cubicBezTo>
                    <a:pt x="1233" y="1043"/>
                    <a:pt x="1260" y="1097"/>
                    <a:pt x="1260" y="1155"/>
                  </a:cubicBezTo>
                  <a:cubicBezTo>
                    <a:pt x="1260" y="1177"/>
                    <a:pt x="1260" y="1177"/>
                    <a:pt x="1260" y="1177"/>
                  </a:cubicBezTo>
                  <a:lnTo>
                    <a:pt x="1259" y="1177"/>
                  </a:lnTo>
                  <a:close/>
                  <a:moveTo>
                    <a:pt x="1259" y="1177"/>
                  </a:moveTo>
                  <a:cubicBezTo>
                    <a:pt x="1259" y="1177"/>
                    <a:pt x="1259" y="1177"/>
                    <a:pt x="1259" y="1177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g2f52d4be456_1_339"/>
            <p:cNvSpPr/>
            <p:nvPr/>
          </p:nvSpPr>
          <p:spPr>
            <a:xfrm>
              <a:off x="6769891" y="3486734"/>
              <a:ext cx="501704" cy="365369"/>
            </a:xfrm>
            <a:custGeom>
              <a:avLst/>
              <a:gdLst/>
              <a:ahLst/>
              <a:cxnLst/>
              <a:rect l="l" t="t" r="r" b="b"/>
              <a:pathLst>
                <a:path w="1566" h="1140" extrusionOk="0">
                  <a:moveTo>
                    <a:pt x="1224" y="1140"/>
                  </a:moveTo>
                  <a:cubicBezTo>
                    <a:pt x="888" y="1140"/>
                    <a:pt x="888" y="1140"/>
                    <a:pt x="888" y="1140"/>
                  </a:cubicBezTo>
                  <a:cubicBezTo>
                    <a:pt x="888" y="800"/>
                    <a:pt x="888" y="800"/>
                    <a:pt x="888" y="800"/>
                  </a:cubicBezTo>
                  <a:cubicBezTo>
                    <a:pt x="999" y="800"/>
                    <a:pt x="999" y="800"/>
                    <a:pt x="999" y="800"/>
                  </a:cubicBezTo>
                  <a:cubicBezTo>
                    <a:pt x="1027" y="800"/>
                    <a:pt x="1044" y="768"/>
                    <a:pt x="1027" y="745"/>
                  </a:cubicBezTo>
                  <a:cubicBezTo>
                    <a:pt x="811" y="446"/>
                    <a:pt x="811" y="446"/>
                    <a:pt x="811" y="446"/>
                  </a:cubicBezTo>
                  <a:cubicBezTo>
                    <a:pt x="797" y="427"/>
                    <a:pt x="769" y="427"/>
                    <a:pt x="755" y="446"/>
                  </a:cubicBezTo>
                  <a:cubicBezTo>
                    <a:pt x="539" y="745"/>
                    <a:pt x="539" y="745"/>
                    <a:pt x="539" y="745"/>
                  </a:cubicBezTo>
                  <a:cubicBezTo>
                    <a:pt x="522" y="768"/>
                    <a:pt x="539" y="800"/>
                    <a:pt x="567" y="800"/>
                  </a:cubicBezTo>
                  <a:cubicBezTo>
                    <a:pt x="678" y="800"/>
                    <a:pt x="678" y="800"/>
                    <a:pt x="678" y="800"/>
                  </a:cubicBezTo>
                  <a:cubicBezTo>
                    <a:pt x="678" y="1140"/>
                    <a:pt x="678" y="1140"/>
                    <a:pt x="678" y="1140"/>
                  </a:cubicBezTo>
                  <a:cubicBezTo>
                    <a:pt x="302" y="1140"/>
                    <a:pt x="302" y="1140"/>
                    <a:pt x="302" y="1140"/>
                  </a:cubicBezTo>
                  <a:cubicBezTo>
                    <a:pt x="134" y="1130"/>
                    <a:pt x="0" y="973"/>
                    <a:pt x="0" y="803"/>
                  </a:cubicBezTo>
                  <a:cubicBezTo>
                    <a:pt x="0" y="685"/>
                    <a:pt x="64" y="583"/>
                    <a:pt x="158" y="528"/>
                  </a:cubicBezTo>
                  <a:cubicBezTo>
                    <a:pt x="149" y="504"/>
                    <a:pt x="145" y="479"/>
                    <a:pt x="145" y="453"/>
                  </a:cubicBezTo>
                  <a:cubicBezTo>
                    <a:pt x="145" y="333"/>
                    <a:pt x="242" y="236"/>
                    <a:pt x="362" y="236"/>
                  </a:cubicBezTo>
                  <a:cubicBezTo>
                    <a:pt x="388" y="236"/>
                    <a:pt x="413" y="241"/>
                    <a:pt x="436" y="249"/>
                  </a:cubicBezTo>
                  <a:cubicBezTo>
                    <a:pt x="506" y="102"/>
                    <a:pt x="655" y="0"/>
                    <a:pt x="829" y="0"/>
                  </a:cubicBezTo>
                  <a:cubicBezTo>
                    <a:pt x="1055" y="0"/>
                    <a:pt x="1240" y="173"/>
                    <a:pt x="1261" y="393"/>
                  </a:cubicBezTo>
                  <a:cubicBezTo>
                    <a:pt x="1435" y="422"/>
                    <a:pt x="1566" y="583"/>
                    <a:pt x="1566" y="764"/>
                  </a:cubicBezTo>
                  <a:cubicBezTo>
                    <a:pt x="1566" y="958"/>
                    <a:pt x="1415" y="1126"/>
                    <a:pt x="1224" y="1140"/>
                  </a:cubicBezTo>
                  <a:close/>
                  <a:moveTo>
                    <a:pt x="1224" y="1140"/>
                  </a:moveTo>
                  <a:cubicBezTo>
                    <a:pt x="1224" y="1140"/>
                    <a:pt x="1224" y="1140"/>
                    <a:pt x="1224" y="114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g2f52d4be456_1_339"/>
            <p:cNvSpPr/>
            <p:nvPr/>
          </p:nvSpPr>
          <p:spPr>
            <a:xfrm>
              <a:off x="5158904" y="3263739"/>
              <a:ext cx="582686" cy="5883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5" name="Google Shape;445;g2f52d4be456_1_339"/>
            <p:cNvGrpSpPr/>
            <p:nvPr/>
          </p:nvGrpSpPr>
          <p:grpSpPr>
            <a:xfrm>
              <a:off x="5292848" y="3349928"/>
              <a:ext cx="339440" cy="360412"/>
              <a:chOff x="-47625" y="750888"/>
              <a:chExt cx="4856163" cy="5156201"/>
            </a:xfrm>
          </p:grpSpPr>
          <p:sp>
            <p:nvSpPr>
              <p:cNvPr id="446" name="Google Shape;446;g2f52d4be456_1_339"/>
              <p:cNvSpPr/>
              <p:nvPr/>
            </p:nvSpPr>
            <p:spPr>
              <a:xfrm>
                <a:off x="-47625" y="1622426"/>
                <a:ext cx="4276725" cy="4284663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1347" extrusionOk="0">
                    <a:moveTo>
                      <a:pt x="1324" y="711"/>
                    </a:moveTo>
                    <a:cubicBezTo>
                      <a:pt x="708" y="21"/>
                      <a:pt x="708" y="21"/>
                      <a:pt x="708" y="21"/>
                    </a:cubicBezTo>
                    <a:cubicBezTo>
                      <a:pt x="689" y="0"/>
                      <a:pt x="656" y="0"/>
                      <a:pt x="637" y="21"/>
                    </a:cubicBezTo>
                    <a:cubicBezTo>
                      <a:pt x="21" y="711"/>
                      <a:pt x="21" y="711"/>
                      <a:pt x="21" y="711"/>
                    </a:cubicBezTo>
                    <a:cubicBezTo>
                      <a:pt x="0" y="735"/>
                      <a:pt x="17" y="772"/>
                      <a:pt x="48" y="772"/>
                    </a:cubicBezTo>
                    <a:cubicBezTo>
                      <a:pt x="188" y="772"/>
                      <a:pt x="188" y="772"/>
                      <a:pt x="188" y="772"/>
                    </a:cubicBezTo>
                    <a:cubicBezTo>
                      <a:pt x="188" y="1280"/>
                      <a:pt x="188" y="1280"/>
                      <a:pt x="188" y="1280"/>
                    </a:cubicBezTo>
                    <a:cubicBezTo>
                      <a:pt x="188" y="1317"/>
                      <a:pt x="218" y="1346"/>
                      <a:pt x="255" y="1346"/>
                    </a:cubicBezTo>
                    <a:cubicBezTo>
                      <a:pt x="511" y="1346"/>
                      <a:pt x="511" y="1346"/>
                      <a:pt x="511" y="1346"/>
                    </a:cubicBezTo>
                    <a:cubicBezTo>
                      <a:pt x="511" y="1008"/>
                      <a:pt x="511" y="1008"/>
                      <a:pt x="511" y="1008"/>
                    </a:cubicBezTo>
                    <a:cubicBezTo>
                      <a:pt x="511" y="982"/>
                      <a:pt x="532" y="961"/>
                      <a:pt x="558" y="961"/>
                    </a:cubicBezTo>
                    <a:cubicBezTo>
                      <a:pt x="787" y="961"/>
                      <a:pt x="787" y="961"/>
                      <a:pt x="787" y="961"/>
                    </a:cubicBezTo>
                    <a:cubicBezTo>
                      <a:pt x="813" y="961"/>
                      <a:pt x="834" y="982"/>
                      <a:pt x="834" y="1008"/>
                    </a:cubicBezTo>
                    <a:cubicBezTo>
                      <a:pt x="834" y="1347"/>
                      <a:pt x="834" y="1347"/>
                      <a:pt x="834" y="1347"/>
                    </a:cubicBezTo>
                    <a:cubicBezTo>
                      <a:pt x="1090" y="1347"/>
                      <a:pt x="1090" y="1347"/>
                      <a:pt x="1090" y="1347"/>
                    </a:cubicBezTo>
                    <a:cubicBezTo>
                      <a:pt x="1127" y="1347"/>
                      <a:pt x="1156" y="1317"/>
                      <a:pt x="1156" y="1280"/>
                    </a:cubicBezTo>
                    <a:cubicBezTo>
                      <a:pt x="1156" y="772"/>
                      <a:pt x="1156" y="772"/>
                      <a:pt x="1156" y="772"/>
                    </a:cubicBezTo>
                    <a:cubicBezTo>
                      <a:pt x="1296" y="772"/>
                      <a:pt x="1296" y="772"/>
                      <a:pt x="1296" y="772"/>
                    </a:cubicBezTo>
                    <a:cubicBezTo>
                      <a:pt x="1328" y="772"/>
                      <a:pt x="1344" y="735"/>
                      <a:pt x="1324" y="711"/>
                    </a:cubicBezTo>
                    <a:close/>
                    <a:moveTo>
                      <a:pt x="1324" y="711"/>
                    </a:moveTo>
                    <a:cubicBezTo>
                      <a:pt x="1324" y="711"/>
                      <a:pt x="1324" y="711"/>
                      <a:pt x="1324" y="711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282F3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g2f52d4be456_1_339"/>
              <p:cNvSpPr/>
              <p:nvPr/>
            </p:nvSpPr>
            <p:spPr>
              <a:xfrm>
                <a:off x="2403475" y="750888"/>
                <a:ext cx="2405063" cy="18637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586" extrusionOk="0">
                    <a:moveTo>
                      <a:pt x="756" y="208"/>
                    </a:moveTo>
                    <a:cubicBezTo>
                      <a:pt x="684" y="280"/>
                      <a:pt x="684" y="280"/>
                      <a:pt x="684" y="280"/>
                    </a:cubicBezTo>
                    <a:cubicBezTo>
                      <a:pt x="515" y="111"/>
                      <a:pt x="240" y="111"/>
                      <a:pt x="72" y="280"/>
                    </a:cubicBezTo>
                    <a:cubicBezTo>
                      <a:pt x="0" y="208"/>
                      <a:pt x="0" y="208"/>
                      <a:pt x="0" y="208"/>
                    </a:cubicBezTo>
                    <a:cubicBezTo>
                      <a:pt x="208" y="0"/>
                      <a:pt x="548" y="0"/>
                      <a:pt x="756" y="208"/>
                    </a:cubicBezTo>
                    <a:close/>
                    <a:moveTo>
                      <a:pt x="378" y="345"/>
                    </a:moveTo>
                    <a:cubicBezTo>
                      <a:pt x="443" y="345"/>
                      <a:pt x="503" y="370"/>
                      <a:pt x="549" y="416"/>
                    </a:cubicBezTo>
                    <a:cubicBezTo>
                      <a:pt x="621" y="344"/>
                      <a:pt x="621" y="344"/>
                      <a:pt x="621" y="344"/>
                    </a:cubicBezTo>
                    <a:cubicBezTo>
                      <a:pt x="487" y="210"/>
                      <a:pt x="269" y="210"/>
                      <a:pt x="135" y="344"/>
                    </a:cubicBezTo>
                    <a:cubicBezTo>
                      <a:pt x="207" y="416"/>
                      <a:pt x="207" y="416"/>
                      <a:pt x="207" y="416"/>
                    </a:cubicBezTo>
                    <a:cubicBezTo>
                      <a:pt x="253" y="370"/>
                      <a:pt x="313" y="345"/>
                      <a:pt x="378" y="345"/>
                    </a:cubicBezTo>
                    <a:close/>
                    <a:moveTo>
                      <a:pt x="482" y="483"/>
                    </a:moveTo>
                    <a:cubicBezTo>
                      <a:pt x="457" y="453"/>
                      <a:pt x="420" y="434"/>
                      <a:pt x="378" y="434"/>
                    </a:cubicBezTo>
                    <a:cubicBezTo>
                      <a:pt x="336" y="434"/>
                      <a:pt x="299" y="453"/>
                      <a:pt x="274" y="483"/>
                    </a:cubicBezTo>
                    <a:cubicBezTo>
                      <a:pt x="378" y="586"/>
                      <a:pt x="378" y="586"/>
                      <a:pt x="378" y="586"/>
                    </a:cubicBezTo>
                    <a:lnTo>
                      <a:pt x="482" y="483"/>
                    </a:lnTo>
                    <a:close/>
                    <a:moveTo>
                      <a:pt x="482" y="483"/>
                    </a:moveTo>
                    <a:cubicBezTo>
                      <a:pt x="482" y="483"/>
                      <a:pt x="482" y="483"/>
                      <a:pt x="482" y="483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282F3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8" name="Google Shape;448;g2f52d4be456_1_339"/>
            <p:cNvGrpSpPr/>
            <p:nvPr/>
          </p:nvGrpSpPr>
          <p:grpSpPr>
            <a:xfrm>
              <a:off x="4856596" y="3925608"/>
              <a:ext cx="283976" cy="328848"/>
              <a:chOff x="358503" y="768189"/>
              <a:chExt cx="4310062" cy="4991100"/>
            </a:xfrm>
          </p:grpSpPr>
          <p:sp>
            <p:nvSpPr>
              <p:cNvPr id="449" name="Google Shape;449;g2f52d4be456_1_339"/>
              <p:cNvSpPr/>
              <p:nvPr/>
            </p:nvSpPr>
            <p:spPr>
              <a:xfrm>
                <a:off x="358503" y="768189"/>
                <a:ext cx="4310062" cy="499110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569" extrusionOk="0">
                    <a:moveTo>
                      <a:pt x="755" y="0"/>
                    </a:moveTo>
                    <a:cubicBezTo>
                      <a:pt x="664" y="0"/>
                      <a:pt x="577" y="19"/>
                      <a:pt x="500" y="57"/>
                    </a:cubicBezTo>
                    <a:cubicBezTo>
                      <a:pt x="295" y="153"/>
                      <a:pt x="153" y="359"/>
                      <a:pt x="153" y="598"/>
                    </a:cubicBezTo>
                    <a:cubicBezTo>
                      <a:pt x="153" y="697"/>
                      <a:pt x="153" y="697"/>
                      <a:pt x="153" y="697"/>
                    </a:cubicBezTo>
                    <a:cubicBezTo>
                      <a:pt x="32" y="931"/>
                      <a:pt x="32" y="931"/>
                      <a:pt x="32" y="931"/>
                    </a:cubicBezTo>
                    <a:cubicBezTo>
                      <a:pt x="0" y="991"/>
                      <a:pt x="30" y="1039"/>
                      <a:pt x="96" y="1039"/>
                    </a:cubicBezTo>
                    <a:cubicBezTo>
                      <a:pt x="153" y="1039"/>
                      <a:pt x="153" y="1039"/>
                      <a:pt x="153" y="1039"/>
                    </a:cubicBezTo>
                    <a:cubicBezTo>
                      <a:pt x="153" y="1259"/>
                      <a:pt x="153" y="1259"/>
                      <a:pt x="153" y="1259"/>
                    </a:cubicBezTo>
                    <a:cubicBezTo>
                      <a:pt x="153" y="1328"/>
                      <a:pt x="209" y="1385"/>
                      <a:pt x="279" y="1385"/>
                    </a:cubicBezTo>
                    <a:cubicBezTo>
                      <a:pt x="452" y="1359"/>
                      <a:pt x="452" y="1359"/>
                      <a:pt x="452" y="1359"/>
                    </a:cubicBezTo>
                    <a:cubicBezTo>
                      <a:pt x="452" y="1533"/>
                      <a:pt x="452" y="1533"/>
                      <a:pt x="452" y="1533"/>
                    </a:cubicBezTo>
                    <a:cubicBezTo>
                      <a:pt x="452" y="1555"/>
                      <a:pt x="472" y="1569"/>
                      <a:pt x="495" y="1566"/>
                    </a:cubicBezTo>
                    <a:cubicBezTo>
                      <a:pt x="1117" y="1456"/>
                      <a:pt x="1117" y="1456"/>
                      <a:pt x="1117" y="1456"/>
                    </a:cubicBezTo>
                    <a:cubicBezTo>
                      <a:pt x="1140" y="1451"/>
                      <a:pt x="1160" y="1430"/>
                      <a:pt x="1160" y="1405"/>
                    </a:cubicBezTo>
                    <a:cubicBezTo>
                      <a:pt x="1160" y="1038"/>
                      <a:pt x="1160" y="1038"/>
                      <a:pt x="1160" y="1038"/>
                    </a:cubicBezTo>
                    <a:cubicBezTo>
                      <a:pt x="1278" y="929"/>
                      <a:pt x="1354" y="773"/>
                      <a:pt x="1354" y="598"/>
                    </a:cubicBezTo>
                    <a:cubicBezTo>
                      <a:pt x="1352" y="268"/>
                      <a:pt x="1085" y="0"/>
                      <a:pt x="755" y="0"/>
                    </a:cubicBezTo>
                    <a:close/>
                    <a:moveTo>
                      <a:pt x="1052" y="891"/>
                    </a:moveTo>
                    <a:cubicBezTo>
                      <a:pt x="914" y="1029"/>
                      <a:pt x="704" y="1050"/>
                      <a:pt x="544" y="957"/>
                    </a:cubicBezTo>
                    <a:cubicBezTo>
                      <a:pt x="543" y="955"/>
                      <a:pt x="543" y="955"/>
                      <a:pt x="543" y="955"/>
                    </a:cubicBezTo>
                    <a:cubicBezTo>
                      <a:pt x="480" y="1004"/>
                      <a:pt x="412" y="1011"/>
                      <a:pt x="364" y="1004"/>
                    </a:cubicBezTo>
                    <a:cubicBezTo>
                      <a:pt x="348" y="1001"/>
                      <a:pt x="345" y="980"/>
                      <a:pt x="360" y="972"/>
                    </a:cubicBezTo>
                    <a:cubicBezTo>
                      <a:pt x="402" y="951"/>
                      <a:pt x="431" y="908"/>
                      <a:pt x="446" y="874"/>
                    </a:cubicBezTo>
                    <a:cubicBezTo>
                      <a:pt x="443" y="872"/>
                      <a:pt x="443" y="872"/>
                      <a:pt x="443" y="872"/>
                    </a:cubicBezTo>
                    <a:cubicBezTo>
                      <a:pt x="297" y="707"/>
                      <a:pt x="303" y="455"/>
                      <a:pt x="460" y="298"/>
                    </a:cubicBezTo>
                    <a:cubicBezTo>
                      <a:pt x="624" y="133"/>
                      <a:pt x="889" y="133"/>
                      <a:pt x="1053" y="298"/>
                    </a:cubicBezTo>
                    <a:cubicBezTo>
                      <a:pt x="1216" y="461"/>
                      <a:pt x="1216" y="727"/>
                      <a:pt x="1052" y="891"/>
                    </a:cubicBezTo>
                    <a:close/>
                    <a:moveTo>
                      <a:pt x="1052" y="891"/>
                    </a:moveTo>
                    <a:cubicBezTo>
                      <a:pt x="1052" y="891"/>
                      <a:pt x="1052" y="891"/>
                      <a:pt x="1052" y="891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282F3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g2f52d4be456_1_339"/>
              <p:cNvSpPr/>
              <p:nvPr/>
            </p:nvSpPr>
            <p:spPr>
              <a:xfrm>
                <a:off x="1950765" y="2020727"/>
                <a:ext cx="1635125" cy="14446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454" extrusionOk="0">
                    <a:moveTo>
                      <a:pt x="471" y="250"/>
                    </a:moveTo>
                    <a:cubicBezTo>
                      <a:pt x="273" y="448"/>
                      <a:pt x="273" y="448"/>
                      <a:pt x="273" y="448"/>
                    </a:cubicBezTo>
                    <a:cubicBezTo>
                      <a:pt x="269" y="452"/>
                      <a:pt x="263" y="454"/>
                      <a:pt x="257" y="454"/>
                    </a:cubicBezTo>
                    <a:cubicBezTo>
                      <a:pt x="252" y="454"/>
                      <a:pt x="246" y="452"/>
                      <a:pt x="242" y="448"/>
                    </a:cubicBezTo>
                    <a:cubicBezTo>
                      <a:pt x="43" y="249"/>
                      <a:pt x="43" y="249"/>
                      <a:pt x="43" y="249"/>
                    </a:cubicBezTo>
                    <a:cubicBezTo>
                      <a:pt x="15" y="222"/>
                      <a:pt x="0" y="185"/>
                      <a:pt x="0" y="146"/>
                    </a:cubicBezTo>
                    <a:cubicBezTo>
                      <a:pt x="0" y="107"/>
                      <a:pt x="15" y="71"/>
                      <a:pt x="42" y="43"/>
                    </a:cubicBezTo>
                    <a:cubicBezTo>
                      <a:pt x="70" y="15"/>
                      <a:pt x="106" y="0"/>
                      <a:pt x="145" y="0"/>
                    </a:cubicBezTo>
                    <a:cubicBezTo>
                      <a:pt x="184" y="0"/>
                      <a:pt x="221" y="16"/>
                      <a:pt x="249" y="43"/>
                    </a:cubicBezTo>
                    <a:cubicBezTo>
                      <a:pt x="257" y="51"/>
                      <a:pt x="257" y="51"/>
                      <a:pt x="257" y="51"/>
                    </a:cubicBezTo>
                    <a:cubicBezTo>
                      <a:pt x="265" y="43"/>
                      <a:pt x="265" y="43"/>
                      <a:pt x="265" y="43"/>
                    </a:cubicBezTo>
                    <a:cubicBezTo>
                      <a:pt x="292" y="16"/>
                      <a:pt x="329" y="0"/>
                      <a:pt x="368" y="0"/>
                    </a:cubicBezTo>
                    <a:cubicBezTo>
                      <a:pt x="407" y="0"/>
                      <a:pt x="444" y="15"/>
                      <a:pt x="471" y="43"/>
                    </a:cubicBezTo>
                    <a:cubicBezTo>
                      <a:pt x="499" y="71"/>
                      <a:pt x="514" y="108"/>
                      <a:pt x="514" y="147"/>
                    </a:cubicBezTo>
                    <a:cubicBezTo>
                      <a:pt x="514" y="185"/>
                      <a:pt x="499" y="222"/>
                      <a:pt x="471" y="250"/>
                    </a:cubicBezTo>
                    <a:close/>
                    <a:moveTo>
                      <a:pt x="471" y="250"/>
                    </a:moveTo>
                    <a:cubicBezTo>
                      <a:pt x="471" y="250"/>
                      <a:pt x="471" y="250"/>
                      <a:pt x="471" y="25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282F3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1" name="Google Shape;451;g2f52d4be456_1_339"/>
            <p:cNvGrpSpPr/>
            <p:nvPr/>
          </p:nvGrpSpPr>
          <p:grpSpPr>
            <a:xfrm>
              <a:off x="4795262" y="2818614"/>
              <a:ext cx="265548" cy="311957"/>
              <a:chOff x="129329" y="707852"/>
              <a:chExt cx="4278312" cy="5026026"/>
            </a:xfrm>
          </p:grpSpPr>
          <p:sp>
            <p:nvSpPr>
              <p:cNvPr id="452" name="Google Shape;452;g2f52d4be456_1_339"/>
              <p:cNvSpPr/>
              <p:nvPr/>
            </p:nvSpPr>
            <p:spPr>
              <a:xfrm>
                <a:off x="129329" y="707852"/>
                <a:ext cx="2138362" cy="2132013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70" extrusionOk="0">
                    <a:moveTo>
                      <a:pt x="302" y="670"/>
                    </a:moveTo>
                    <a:cubicBezTo>
                      <a:pt x="292" y="646"/>
                      <a:pt x="281" y="621"/>
                      <a:pt x="271" y="598"/>
                    </a:cubicBezTo>
                    <a:cubicBezTo>
                      <a:pt x="231" y="506"/>
                      <a:pt x="231" y="506"/>
                      <a:pt x="231" y="506"/>
                    </a:cubicBezTo>
                    <a:cubicBezTo>
                      <a:pt x="193" y="419"/>
                      <a:pt x="224" y="322"/>
                      <a:pt x="305" y="275"/>
                    </a:cubicBezTo>
                    <a:cubicBezTo>
                      <a:pt x="309" y="273"/>
                      <a:pt x="309" y="273"/>
                      <a:pt x="309" y="273"/>
                    </a:cubicBezTo>
                    <a:cubicBezTo>
                      <a:pt x="335" y="260"/>
                      <a:pt x="364" y="252"/>
                      <a:pt x="393" y="252"/>
                    </a:cubicBezTo>
                    <a:cubicBezTo>
                      <a:pt x="455" y="252"/>
                      <a:pt x="512" y="284"/>
                      <a:pt x="546" y="338"/>
                    </a:cubicBezTo>
                    <a:cubicBezTo>
                      <a:pt x="572" y="377"/>
                      <a:pt x="595" y="416"/>
                      <a:pt x="620" y="457"/>
                    </a:cubicBezTo>
                    <a:cubicBezTo>
                      <a:pt x="637" y="484"/>
                      <a:pt x="637" y="484"/>
                      <a:pt x="637" y="484"/>
                    </a:cubicBezTo>
                    <a:cubicBezTo>
                      <a:pt x="637" y="484"/>
                      <a:pt x="637" y="484"/>
                      <a:pt x="637" y="484"/>
                    </a:cubicBezTo>
                    <a:cubicBezTo>
                      <a:pt x="659" y="439"/>
                      <a:pt x="672" y="389"/>
                      <a:pt x="672" y="336"/>
                    </a:cubicBezTo>
                    <a:cubicBezTo>
                      <a:pt x="672" y="150"/>
                      <a:pt x="522" y="0"/>
                      <a:pt x="336" y="0"/>
                    </a:cubicBezTo>
                    <a:cubicBezTo>
                      <a:pt x="150" y="0"/>
                      <a:pt x="0" y="150"/>
                      <a:pt x="0" y="336"/>
                    </a:cubicBezTo>
                    <a:cubicBezTo>
                      <a:pt x="0" y="510"/>
                      <a:pt x="132" y="653"/>
                      <a:pt x="302" y="670"/>
                    </a:cubicBezTo>
                    <a:close/>
                    <a:moveTo>
                      <a:pt x="302" y="670"/>
                    </a:moveTo>
                    <a:cubicBezTo>
                      <a:pt x="302" y="670"/>
                      <a:pt x="302" y="670"/>
                      <a:pt x="302" y="670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282F3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g2f52d4be456_1_339"/>
              <p:cNvSpPr/>
              <p:nvPr/>
            </p:nvSpPr>
            <p:spPr>
              <a:xfrm>
                <a:off x="680191" y="1823865"/>
                <a:ext cx="3727450" cy="3910013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1229" extrusionOk="0">
                    <a:moveTo>
                      <a:pt x="1159" y="946"/>
                    </a:moveTo>
                    <a:cubicBezTo>
                      <a:pt x="1171" y="973"/>
                      <a:pt x="1161" y="1004"/>
                      <a:pt x="1138" y="1020"/>
                    </a:cubicBezTo>
                    <a:cubicBezTo>
                      <a:pt x="864" y="1200"/>
                      <a:pt x="864" y="1200"/>
                      <a:pt x="864" y="1200"/>
                    </a:cubicBezTo>
                    <a:cubicBezTo>
                      <a:pt x="818" y="1229"/>
                      <a:pt x="758" y="1224"/>
                      <a:pt x="718" y="1186"/>
                    </a:cubicBezTo>
                    <a:cubicBezTo>
                      <a:pt x="595" y="1070"/>
                      <a:pt x="434" y="1019"/>
                      <a:pt x="434" y="1019"/>
                    </a:cubicBezTo>
                    <a:cubicBezTo>
                      <a:pt x="393" y="1006"/>
                      <a:pt x="357" y="989"/>
                      <a:pt x="322" y="958"/>
                    </a:cubicBezTo>
                    <a:cubicBezTo>
                      <a:pt x="299" y="937"/>
                      <a:pt x="263" y="914"/>
                      <a:pt x="240" y="895"/>
                    </a:cubicBezTo>
                    <a:cubicBezTo>
                      <a:pt x="178" y="844"/>
                      <a:pt x="111" y="799"/>
                      <a:pt x="39" y="766"/>
                    </a:cubicBezTo>
                    <a:cubicBezTo>
                      <a:pt x="6" y="752"/>
                      <a:pt x="0" y="730"/>
                      <a:pt x="16" y="698"/>
                    </a:cubicBezTo>
                    <a:cubicBezTo>
                      <a:pt x="24" y="682"/>
                      <a:pt x="45" y="663"/>
                      <a:pt x="63" y="656"/>
                    </a:cubicBezTo>
                    <a:cubicBezTo>
                      <a:pt x="103" y="642"/>
                      <a:pt x="142" y="648"/>
                      <a:pt x="179" y="658"/>
                    </a:cubicBezTo>
                    <a:cubicBezTo>
                      <a:pt x="201" y="663"/>
                      <a:pt x="296" y="724"/>
                      <a:pt x="340" y="745"/>
                    </a:cubicBezTo>
                    <a:cubicBezTo>
                      <a:pt x="378" y="764"/>
                      <a:pt x="388" y="729"/>
                      <a:pt x="389" y="687"/>
                    </a:cubicBezTo>
                    <a:cubicBezTo>
                      <a:pt x="389" y="666"/>
                      <a:pt x="383" y="646"/>
                      <a:pt x="376" y="627"/>
                    </a:cubicBezTo>
                    <a:cubicBezTo>
                      <a:pt x="306" y="454"/>
                      <a:pt x="231" y="284"/>
                      <a:pt x="157" y="111"/>
                    </a:cubicBezTo>
                    <a:cubicBezTo>
                      <a:pt x="140" y="74"/>
                      <a:pt x="152" y="37"/>
                      <a:pt x="186" y="17"/>
                    </a:cubicBezTo>
                    <a:cubicBezTo>
                      <a:pt x="219" y="0"/>
                      <a:pt x="260" y="11"/>
                      <a:pt x="282" y="45"/>
                    </a:cubicBezTo>
                    <a:cubicBezTo>
                      <a:pt x="313" y="92"/>
                      <a:pt x="342" y="140"/>
                      <a:pt x="372" y="189"/>
                    </a:cubicBezTo>
                    <a:cubicBezTo>
                      <a:pt x="399" y="234"/>
                      <a:pt x="428" y="277"/>
                      <a:pt x="455" y="323"/>
                    </a:cubicBezTo>
                    <a:cubicBezTo>
                      <a:pt x="489" y="377"/>
                      <a:pt x="489" y="377"/>
                      <a:pt x="489" y="377"/>
                    </a:cubicBezTo>
                    <a:cubicBezTo>
                      <a:pt x="489" y="377"/>
                      <a:pt x="733" y="312"/>
                      <a:pt x="991" y="403"/>
                    </a:cubicBezTo>
                    <a:cubicBezTo>
                      <a:pt x="1005" y="409"/>
                      <a:pt x="1017" y="418"/>
                      <a:pt x="1021" y="434"/>
                    </a:cubicBezTo>
                    <a:cubicBezTo>
                      <a:pt x="1045" y="491"/>
                      <a:pt x="1106" y="649"/>
                      <a:pt x="1111" y="798"/>
                    </a:cubicBezTo>
                    <a:cubicBezTo>
                      <a:pt x="1118" y="837"/>
                      <a:pt x="1129" y="869"/>
                      <a:pt x="1135" y="891"/>
                    </a:cubicBezTo>
                    <a:lnTo>
                      <a:pt x="1159" y="946"/>
                    </a:lnTo>
                    <a:close/>
                    <a:moveTo>
                      <a:pt x="1159" y="946"/>
                    </a:moveTo>
                    <a:cubicBezTo>
                      <a:pt x="1159" y="946"/>
                      <a:pt x="1159" y="946"/>
                      <a:pt x="1159" y="946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282F3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4" name="Google Shape;454;g2f52d4be456_1_339"/>
            <p:cNvGrpSpPr/>
            <p:nvPr/>
          </p:nvGrpSpPr>
          <p:grpSpPr>
            <a:xfrm>
              <a:off x="6925842" y="2764207"/>
              <a:ext cx="313796" cy="335858"/>
              <a:chOff x="-144463" y="139700"/>
              <a:chExt cx="4651376" cy="4978400"/>
            </a:xfrm>
          </p:grpSpPr>
          <p:sp>
            <p:nvSpPr>
              <p:cNvPr id="455" name="Google Shape;455;g2f52d4be456_1_339"/>
              <p:cNvSpPr/>
              <p:nvPr/>
            </p:nvSpPr>
            <p:spPr>
              <a:xfrm>
                <a:off x="-144463" y="3470275"/>
                <a:ext cx="4651376" cy="1647825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518" extrusionOk="0">
                    <a:moveTo>
                      <a:pt x="1002" y="0"/>
                    </a:moveTo>
                    <a:cubicBezTo>
                      <a:pt x="988" y="0"/>
                      <a:pt x="976" y="11"/>
                      <a:pt x="974" y="25"/>
                    </a:cubicBezTo>
                    <a:cubicBezTo>
                      <a:pt x="962" y="149"/>
                      <a:pt x="858" y="245"/>
                      <a:pt x="731" y="245"/>
                    </a:cubicBezTo>
                    <a:cubicBezTo>
                      <a:pt x="604" y="245"/>
                      <a:pt x="500" y="149"/>
                      <a:pt x="487" y="25"/>
                    </a:cubicBezTo>
                    <a:cubicBezTo>
                      <a:pt x="485" y="11"/>
                      <a:pt x="474" y="0"/>
                      <a:pt x="459" y="0"/>
                    </a:cubicBezTo>
                    <a:cubicBezTo>
                      <a:pt x="126" y="0"/>
                      <a:pt x="126" y="0"/>
                      <a:pt x="126" y="0"/>
                    </a:cubicBezTo>
                    <a:cubicBezTo>
                      <a:pt x="57" y="0"/>
                      <a:pt x="0" y="57"/>
                      <a:pt x="0" y="126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461"/>
                      <a:pt x="57" y="518"/>
                      <a:pt x="126" y="518"/>
                    </a:cubicBezTo>
                    <a:cubicBezTo>
                      <a:pt x="1335" y="518"/>
                      <a:pt x="1335" y="518"/>
                      <a:pt x="1335" y="518"/>
                    </a:cubicBezTo>
                    <a:cubicBezTo>
                      <a:pt x="1405" y="518"/>
                      <a:pt x="1462" y="461"/>
                      <a:pt x="1462" y="391"/>
                    </a:cubicBezTo>
                    <a:cubicBezTo>
                      <a:pt x="1462" y="127"/>
                      <a:pt x="1462" y="127"/>
                      <a:pt x="1462" y="127"/>
                    </a:cubicBezTo>
                    <a:cubicBezTo>
                      <a:pt x="1462" y="57"/>
                      <a:pt x="1405" y="0"/>
                      <a:pt x="1335" y="0"/>
                    </a:cubicBezTo>
                    <a:cubicBezTo>
                      <a:pt x="1002" y="0"/>
                      <a:pt x="1002" y="0"/>
                      <a:pt x="1002" y="0"/>
                    </a:cubicBezTo>
                    <a:close/>
                    <a:moveTo>
                      <a:pt x="1002" y="0"/>
                    </a:moveTo>
                    <a:cubicBezTo>
                      <a:pt x="1002" y="0"/>
                      <a:pt x="1002" y="0"/>
                      <a:pt x="1002" y="0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282F3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g2f52d4be456_1_339"/>
              <p:cNvSpPr/>
              <p:nvPr/>
            </p:nvSpPr>
            <p:spPr>
              <a:xfrm>
                <a:off x="1042987" y="139700"/>
                <a:ext cx="2276475" cy="33559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1055" extrusionOk="0">
                    <a:moveTo>
                      <a:pt x="547" y="636"/>
                    </a:moveTo>
                    <a:cubicBezTo>
                      <a:pt x="448" y="734"/>
                      <a:pt x="448" y="734"/>
                      <a:pt x="448" y="734"/>
                    </a:cubicBezTo>
                    <a:cubicBezTo>
                      <a:pt x="448" y="90"/>
                      <a:pt x="448" y="90"/>
                      <a:pt x="448" y="90"/>
                    </a:cubicBezTo>
                    <a:cubicBezTo>
                      <a:pt x="448" y="40"/>
                      <a:pt x="407" y="0"/>
                      <a:pt x="358" y="0"/>
                    </a:cubicBezTo>
                    <a:cubicBezTo>
                      <a:pt x="308" y="0"/>
                      <a:pt x="268" y="40"/>
                      <a:pt x="268" y="90"/>
                    </a:cubicBezTo>
                    <a:cubicBezTo>
                      <a:pt x="268" y="734"/>
                      <a:pt x="268" y="734"/>
                      <a:pt x="268" y="734"/>
                    </a:cubicBezTo>
                    <a:cubicBezTo>
                      <a:pt x="169" y="636"/>
                      <a:pt x="169" y="636"/>
                      <a:pt x="169" y="636"/>
                    </a:cubicBezTo>
                    <a:cubicBezTo>
                      <a:pt x="139" y="605"/>
                      <a:pt x="90" y="597"/>
                      <a:pt x="54" y="621"/>
                    </a:cubicBezTo>
                    <a:cubicBezTo>
                      <a:pt x="5" y="654"/>
                      <a:pt x="0" y="721"/>
                      <a:pt x="40" y="760"/>
                    </a:cubicBezTo>
                    <a:cubicBezTo>
                      <a:pt x="305" y="1025"/>
                      <a:pt x="305" y="1025"/>
                      <a:pt x="305" y="1025"/>
                    </a:cubicBezTo>
                    <a:cubicBezTo>
                      <a:pt x="334" y="1055"/>
                      <a:pt x="382" y="1055"/>
                      <a:pt x="411" y="1025"/>
                    </a:cubicBezTo>
                    <a:cubicBezTo>
                      <a:pt x="676" y="760"/>
                      <a:pt x="676" y="760"/>
                      <a:pt x="676" y="760"/>
                    </a:cubicBezTo>
                    <a:cubicBezTo>
                      <a:pt x="716" y="721"/>
                      <a:pt x="711" y="654"/>
                      <a:pt x="662" y="621"/>
                    </a:cubicBezTo>
                    <a:cubicBezTo>
                      <a:pt x="626" y="597"/>
                      <a:pt x="577" y="605"/>
                      <a:pt x="547" y="636"/>
                    </a:cubicBezTo>
                    <a:close/>
                    <a:moveTo>
                      <a:pt x="547" y="636"/>
                    </a:moveTo>
                    <a:cubicBezTo>
                      <a:pt x="547" y="636"/>
                      <a:pt x="547" y="636"/>
                      <a:pt x="547" y="636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282F3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41" name="Google Shape;441;g2f52d4be456_1_339"/>
            <p:cNvSpPr/>
            <p:nvPr/>
          </p:nvSpPr>
          <p:spPr>
            <a:xfrm>
              <a:off x="6420267" y="2398741"/>
              <a:ext cx="389180" cy="39240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g2f52d4be456_1_339"/>
            <p:cNvSpPr/>
            <p:nvPr/>
          </p:nvSpPr>
          <p:spPr>
            <a:xfrm>
              <a:off x="5521606" y="2394964"/>
              <a:ext cx="454496" cy="4589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g2f52d4be456_1_339"/>
            <p:cNvSpPr/>
            <p:nvPr/>
          </p:nvSpPr>
          <p:spPr>
            <a:xfrm>
              <a:off x="7384057" y="2401214"/>
              <a:ext cx="252876" cy="2553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g2f52d4be456_1_339"/>
            <p:cNvSpPr/>
            <p:nvPr/>
          </p:nvSpPr>
          <p:spPr>
            <a:xfrm>
              <a:off x="7507841" y="2937341"/>
              <a:ext cx="405231" cy="4086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g2f52d4be456_1_339"/>
            <p:cNvSpPr/>
            <p:nvPr/>
          </p:nvSpPr>
          <p:spPr>
            <a:xfrm>
              <a:off x="4344982" y="3361126"/>
              <a:ext cx="389180" cy="39240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58" name="Google Shape;458;g2f52d4be456_1_339"/>
            <p:cNvCxnSpPr>
              <a:stCxn id="420" idx="2"/>
              <a:endCxn id="457" idx="6"/>
            </p:cNvCxnSpPr>
            <p:nvPr/>
          </p:nvCxnSpPr>
          <p:spPr>
            <a:xfrm rot="10800000">
              <a:off x="4734104" y="3557321"/>
              <a:ext cx="424800" cy="600"/>
            </a:xfrm>
            <a:prstGeom prst="straightConnector1">
              <a:avLst/>
            </a:prstGeom>
            <a:noFill/>
            <a:ln w="349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459" name="Google Shape;459;g2f52d4be456_1_339"/>
            <p:cNvSpPr/>
            <p:nvPr/>
          </p:nvSpPr>
          <p:spPr>
            <a:xfrm>
              <a:off x="4665440" y="2251798"/>
              <a:ext cx="213391" cy="21515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g2f52d4be456_1_339"/>
            <p:cNvSpPr/>
            <p:nvPr/>
          </p:nvSpPr>
          <p:spPr>
            <a:xfrm>
              <a:off x="4043957" y="2633633"/>
              <a:ext cx="295210" cy="2980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282F3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61" name="Google Shape;461;g2f52d4be456_1_339"/>
            <p:cNvCxnSpPr>
              <a:stCxn id="421" idx="2"/>
              <a:endCxn id="460" idx="5"/>
            </p:cNvCxnSpPr>
            <p:nvPr/>
          </p:nvCxnSpPr>
          <p:spPr>
            <a:xfrm rot="10800000">
              <a:off x="4295929" y="2888193"/>
              <a:ext cx="349200" cy="86400"/>
            </a:xfrm>
            <a:prstGeom prst="straightConnector1">
              <a:avLst/>
            </a:prstGeom>
            <a:noFill/>
            <a:ln w="349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62" name="Google Shape;462;g2f52d4be456_1_339"/>
            <p:cNvCxnSpPr>
              <a:stCxn id="459" idx="4"/>
              <a:endCxn id="421" idx="0"/>
            </p:cNvCxnSpPr>
            <p:nvPr/>
          </p:nvCxnSpPr>
          <p:spPr>
            <a:xfrm>
              <a:off x="4772136" y="2466956"/>
              <a:ext cx="132600" cy="246000"/>
            </a:xfrm>
            <a:prstGeom prst="straightConnector1">
              <a:avLst/>
            </a:prstGeom>
            <a:noFill/>
            <a:ln w="34925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463" name="Google Shape;463;g2f52d4be456_1_339"/>
          <p:cNvSpPr/>
          <p:nvPr/>
        </p:nvSpPr>
        <p:spPr>
          <a:xfrm>
            <a:off x="8138359" y="4127178"/>
            <a:ext cx="379455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conf/attribute-registry.xml,</a:t>
            </a:r>
            <a:r>
              <a:rPr lang="en-US" sz="1800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 </a:t>
            </a:r>
            <a:endParaRPr sz="1800">
              <a:solidFill>
                <a:srgbClr val="1D1C1D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conf/attributes/default-rules.xml,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conf/attributes/custom/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g2f52d4be456_1_339"/>
          <p:cNvSpPr/>
          <p:nvPr/>
        </p:nvSpPr>
        <p:spPr>
          <a:xfrm>
            <a:off x="7472313" y="6317487"/>
            <a:ext cx="45214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https://wiki.refeds.org/display/STAN/Schemas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f52d4be456_1_398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Attribute Filter</a:t>
            </a:r>
            <a:endParaRPr/>
          </a:p>
        </p:txBody>
      </p:sp>
      <p:sp>
        <p:nvSpPr>
          <p:cNvPr id="471" name="Google Shape;471;g2f52d4be456_1_398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472" name="Google Shape;472;g2f52d4be456_1_39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Sample files provided by default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b="1"/>
              <a:t>/opt/shibboleth-idp/conf/attribute-filter.xml</a:t>
            </a: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Defines rules for each SP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Defines rules for each attribute</a:t>
            </a:r>
            <a:endParaRPr/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None/>
            </a:pPr>
            <a:endParaRPr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/>
              <a:t>Use of Dynamic Filter configuration:</a:t>
            </a:r>
            <a:endParaRPr/>
          </a:p>
          <a:p>
            <a:pPr marL="8001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400"/>
              <a:t>Requested attributes could be shared in the metadata (SP or federation metadata)</a:t>
            </a:r>
            <a:endParaRPr sz="2400"/>
          </a:p>
          <a:p>
            <a:pPr marL="8001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400"/>
              <a:t>IdPs can be configured to release automatically these attributes if available in metadata</a:t>
            </a:r>
            <a:endParaRPr sz="2400"/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f52d4be456_1_405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Identifiers Attributes</a:t>
            </a:r>
            <a:endParaRPr/>
          </a:p>
        </p:txBody>
      </p:sp>
      <p:sp>
        <p:nvSpPr>
          <p:cNvPr id="479" name="Google Shape;479;g2f52d4be456_1_405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480" name="Google Shape;480;g2f52d4be456_1_40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452018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Properties of identifiers: </a:t>
            </a:r>
            <a:endParaRPr/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900"/>
              <a:buChar char="•"/>
            </a:pPr>
            <a:r>
              <a:rPr lang="en-US" sz="1900"/>
              <a:t>Uniqueness</a:t>
            </a:r>
            <a:endParaRPr sz="1900"/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900"/>
              <a:buChar char="•"/>
            </a:pPr>
            <a:r>
              <a:rPr lang="en-US" sz="1900"/>
              <a:t>Reassignability</a:t>
            </a:r>
            <a:endParaRPr sz="1900"/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900"/>
              <a:buChar char="•"/>
            </a:pPr>
            <a:r>
              <a:rPr lang="en-US" sz="1900"/>
              <a:t>Opacity</a:t>
            </a:r>
            <a:endParaRPr sz="1900"/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900"/>
              <a:buChar char="•"/>
            </a:pPr>
            <a:r>
              <a:rPr lang="en-US" sz="1900"/>
              <a:t>Persistency</a:t>
            </a:r>
            <a:endParaRPr/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900"/>
              <a:buChar char="•"/>
            </a:pPr>
            <a:r>
              <a:rPr lang="en-US" sz="1900"/>
              <a:t>Targetedness</a:t>
            </a:r>
            <a:endParaRPr sz="1900"/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900"/>
              <a:buChar char="•"/>
            </a:pPr>
            <a:r>
              <a:rPr lang="en-US" sz="1900"/>
              <a:t>Transientness</a:t>
            </a:r>
            <a:endParaRPr sz="1900"/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None/>
            </a:pPr>
            <a:endParaRPr/>
          </a:p>
        </p:txBody>
      </p:sp>
      <p:sp>
        <p:nvSpPr>
          <p:cNvPr id="481" name="Google Shape;481;g2f52d4be456_1_405"/>
          <p:cNvSpPr txBox="1"/>
          <p:nvPr/>
        </p:nvSpPr>
        <p:spPr>
          <a:xfrm>
            <a:off x="6193536" y="1825625"/>
            <a:ext cx="452018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Types of identifiers: </a:t>
            </a:r>
            <a:endParaRPr/>
          </a:p>
          <a:p>
            <a:pPr marL="685800" marR="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900"/>
              <a:buFont typeface="Arial"/>
              <a:buChar char="•"/>
            </a:pPr>
            <a:r>
              <a:rPr lang="en-US" sz="19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Persistent NameID</a:t>
            </a:r>
            <a:endParaRPr sz="1900" b="1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marR="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900"/>
              <a:buFont typeface="Arial"/>
              <a:buChar char="•"/>
            </a:pPr>
            <a:r>
              <a:rPr lang="en-US" sz="19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eduPersonPrincipalName</a:t>
            </a:r>
            <a:endParaRPr/>
          </a:p>
          <a:p>
            <a:pPr marL="685800" marR="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900"/>
              <a:buFont typeface="Arial"/>
              <a:buChar char="•"/>
            </a:pPr>
            <a:r>
              <a:rPr lang="en-US" sz="19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eduPersonTargetedID</a:t>
            </a:r>
            <a:endParaRPr sz="1900" b="1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marR="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900"/>
              <a:buFont typeface="Arial"/>
              <a:buChar char="•"/>
            </a:pPr>
            <a:r>
              <a:rPr lang="en-US" sz="19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eduPersonUniqueId</a:t>
            </a:r>
            <a:endParaRPr sz="1900" b="1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marR="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900"/>
              <a:buFont typeface="Arial"/>
              <a:buChar char="•"/>
            </a:pPr>
            <a:r>
              <a:rPr lang="en-US" sz="19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eduPersonOrcid</a:t>
            </a:r>
            <a:endParaRPr sz="1900" b="1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marR="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900"/>
              <a:buFont typeface="Arial"/>
              <a:buChar char="•"/>
            </a:pPr>
            <a:r>
              <a:rPr lang="en-US" sz="19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subject-id</a:t>
            </a:r>
            <a:endParaRPr/>
          </a:p>
          <a:p>
            <a:pPr marL="685800" marR="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900"/>
              <a:buFont typeface="Arial"/>
              <a:buChar char="•"/>
            </a:pPr>
            <a:r>
              <a:rPr lang="en-US" sz="1900" b="1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pairwise-id</a:t>
            </a:r>
            <a:endParaRPr sz="2200" b="0" i="0" u="none" strike="noStrike" cap="none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f52d4be456_1_75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What is Security Assertion Markup Language (SAML)? </a:t>
            </a:r>
            <a:endParaRPr/>
          </a:p>
        </p:txBody>
      </p:sp>
      <p:sp>
        <p:nvSpPr>
          <p:cNvPr id="126" name="Google Shape;126;g2f52d4be456_1_75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127" name="Google Shape;127;g2f52d4be456_1_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1186069"/>
            <a:ext cx="11887201" cy="589716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f52d4be456_1_75"/>
          <p:cNvSpPr txBox="1"/>
          <p:nvPr/>
        </p:nvSpPr>
        <p:spPr>
          <a:xfrm rot="1553924">
            <a:off x="3217499" y="3444187"/>
            <a:ext cx="6991360" cy="815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Calibri"/>
              <a:buNone/>
            </a:pPr>
            <a:r>
              <a:rPr lang="en-US" sz="2800" b="1" i="0" u="none" strike="noStrike" cap="none" dirty="0">
                <a:solidFill>
                  <a:srgbClr val="FF0000"/>
                </a:solidFill>
                <a:highlight>
                  <a:schemeClr val="accent4"/>
                </a:highlight>
                <a:latin typeface="Calibri"/>
                <a:ea typeface="Calibri"/>
                <a:cs typeface="Calibri"/>
                <a:sym typeface="Calibri"/>
              </a:rPr>
              <a:t>What is SAML beyond </a:t>
            </a:r>
            <a:r>
              <a:rPr lang="en-US" sz="4100" b="1" i="0" u="none" strike="noStrike" cap="none" dirty="0">
                <a:solidFill>
                  <a:srgbClr val="FF0000"/>
                </a:solidFill>
                <a:highlight>
                  <a:schemeClr val="accent4"/>
                </a:highlight>
                <a:latin typeface="Calibri"/>
                <a:ea typeface="Calibri"/>
                <a:cs typeface="Calibri"/>
                <a:sym typeface="Calibri"/>
              </a:rPr>
              <a:t>a lot </a:t>
            </a:r>
            <a:r>
              <a:rPr lang="en-US" sz="2800" b="1" i="0" u="none" strike="noStrike" cap="none" dirty="0">
                <a:solidFill>
                  <a:srgbClr val="FF0000"/>
                </a:solidFill>
                <a:highlight>
                  <a:schemeClr val="accent4"/>
                </a:highlight>
                <a:latin typeface="Calibri"/>
                <a:ea typeface="Calibri"/>
                <a:cs typeface="Calibri"/>
                <a:sym typeface="Calibri"/>
              </a:rPr>
              <a:t>of XML ? </a:t>
            </a:r>
            <a:endParaRPr sz="2800" b="1" i="0" u="none" strike="noStrike" cap="none" dirty="0">
              <a:solidFill>
                <a:srgbClr val="FF0000"/>
              </a:solidFill>
              <a:highlight>
                <a:schemeClr val="accent4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f52d4be456_1_427"/>
          <p:cNvSpPr txBox="1">
            <a:spLocks noGrp="1"/>
          </p:cNvSpPr>
          <p:nvPr>
            <p:ph type="title"/>
          </p:nvPr>
        </p:nvSpPr>
        <p:spPr>
          <a:xfrm>
            <a:off x="744354" y="2187410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f52d4be456_1_83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What is Security Assertion Markup Language (SAML)? </a:t>
            </a:r>
            <a:endParaRPr/>
          </a:p>
        </p:txBody>
      </p:sp>
      <p:sp>
        <p:nvSpPr>
          <p:cNvPr id="135" name="Google Shape;135;g2f52d4be456_1_83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137" name="Google Shape;137;g2f52d4be456_1_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45217" y="4662916"/>
            <a:ext cx="1377335" cy="137733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36;g2f52d4be456_1_83">
            <a:extLst>
              <a:ext uri="{FF2B5EF4-FFF2-40B4-BE49-F238E27FC236}">
                <a16:creationId xmlns:a16="http://schemas.microsoft.com/office/drawing/2014/main" id="{3FCD760B-1355-4D8C-9159-26F3F7C1631F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E4E79"/>
              </a:buClr>
              <a:buSzPts val="1800"/>
              <a:buFont typeface="Arial"/>
              <a:buChar char="•"/>
              <a:defRPr sz="2200" b="0" i="0" u="none" strike="noStrike" cap="none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SAML 2.0 is the de facto standard for academic Identity Federations </a:t>
            </a:r>
          </a:p>
          <a:p>
            <a:pPr indent="-228600">
              <a:buFont typeface="Arial"/>
              <a:buNone/>
            </a:pPr>
            <a:endParaRPr lang="en-US" dirty="0"/>
          </a:p>
          <a:p>
            <a:r>
              <a:rPr lang="en-US" dirty="0"/>
              <a:t>SAML 2.0 Web Browser Single Sign On Profile</a:t>
            </a:r>
          </a:p>
          <a:p>
            <a:r>
              <a:rPr lang="en-US" dirty="0"/>
              <a:t>SAML2int Interoperable SAML 2.0 Profile</a:t>
            </a:r>
          </a:p>
          <a:p>
            <a:pPr indent="-228600">
              <a:buFont typeface="Arial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f52d4be456_1_91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SAML Components </a:t>
            </a:r>
            <a:endParaRPr/>
          </a:p>
        </p:txBody>
      </p:sp>
      <p:sp>
        <p:nvSpPr>
          <p:cNvPr id="144" name="Google Shape;144;g2f52d4be456_1_91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45" name="Google Shape;145;g2f52d4be456_1_9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b="1"/>
              <a:t>SAML Metadata</a:t>
            </a:r>
            <a:r>
              <a:rPr lang="en-US"/>
              <a:t> - an XML document representing SAML Entities </a:t>
            </a:r>
            <a:endParaRPr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b="1">
              <a:solidFill>
                <a:srgbClr val="C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b="1">
                <a:solidFill>
                  <a:srgbClr val="C00000"/>
                </a:solidFill>
              </a:rPr>
              <a:t>SAML Metadata Specification</a:t>
            </a:r>
            <a:endParaRPr/>
          </a:p>
          <a:p>
            <a:pPr marL="342900" lvl="0" indent="-1905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/>
          </a:p>
          <a:p>
            <a:pPr marL="342900" lvl="0" indent="-3429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b="1"/>
              <a:t>SAML Metadata Consumer</a:t>
            </a:r>
            <a:endParaRPr/>
          </a:p>
          <a:p>
            <a:pPr marL="342900" lvl="0" indent="-1905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/>
          </a:p>
          <a:p>
            <a:pPr marL="342900" lvl="0" indent="-1905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/>
          </a:p>
          <a:p>
            <a:pPr marL="342900" lvl="0" indent="-3429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b="1"/>
              <a:t>SAML Metadata Producer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f52d4be456_1_98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SAML Metadata Consumers/Producers</a:t>
            </a:r>
            <a:endParaRPr/>
          </a:p>
        </p:txBody>
      </p:sp>
      <p:sp>
        <p:nvSpPr>
          <p:cNvPr id="152" name="Google Shape;152;g2f52d4be456_1_98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aphicFrame>
        <p:nvGraphicFramePr>
          <p:cNvPr id="153" name="Google Shape;153;g2f52d4be456_1_98"/>
          <p:cNvGraphicFramePr/>
          <p:nvPr/>
        </p:nvGraphicFramePr>
        <p:xfrm>
          <a:off x="998538" y="1483112"/>
          <a:ext cx="8633775" cy="3931960"/>
        </p:xfrm>
        <a:graphic>
          <a:graphicData uri="http://schemas.openxmlformats.org/drawingml/2006/table">
            <a:tbl>
              <a:tblPr firstRow="1" bandRow="1">
                <a:noFill/>
                <a:tableStyleId>{A653A92D-6205-48B9-B3D0-871684E8BCE4}</a:tableStyleId>
              </a:tblPr>
              <a:tblGrid>
                <a:gridCol w="1792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647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u="none" strike="noStrike" cap="none"/>
                        <a:t>At the institution level</a:t>
                      </a:r>
                      <a:endParaRPr sz="1800" u="none" strike="noStrike" cap="none"/>
                    </a:p>
                  </a:txBody>
                  <a:tcPr marL="84750" marR="847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84750" marR="84750" marT="45725" marB="45725"/>
                </a:tc>
                <a:tc>
                  <a:txBody>
                    <a:bodyPr/>
                    <a:lstStyle/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1800" u="none" strike="noStrike" cap="none"/>
                        <a:t>A SAML authority that authenticates users against a user repository </a:t>
                      </a:r>
                      <a:endParaRPr sz="1800" u="none" strike="noStrike" cap="none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1800" u="none" strike="noStrike" cap="none"/>
                        <a:t>Retrieves information for the users in the form of attributes </a:t>
                      </a:r>
                      <a:endParaRPr sz="1800" u="none" strike="noStrike" cap="none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1800" u="none" strike="noStrike" cap="none"/>
                        <a:t>Transfers the authentication event along with the attributes to a SAML Service Provider </a:t>
                      </a:r>
                      <a:endParaRPr sz="1800" u="none" strike="noStrike" cap="none"/>
                    </a:p>
                  </a:txBody>
                  <a:tcPr marL="84750" marR="847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84750" marR="84750" marT="45725" marB="45725"/>
                </a:tc>
                <a:tc>
                  <a:txBody>
                    <a:bodyPr/>
                    <a:lstStyle/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1800" u="none" strike="noStrike" cap="none"/>
                        <a:t>A SAML consumer that acts as a middleware in order to protect Web Applications </a:t>
                      </a:r>
                      <a:endParaRPr sz="1800" u="none" strike="noStrike" cap="none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1800" u="none" strike="noStrike" cap="none"/>
                        <a:t>Consumes SAML messages from the Identity Provider and deduces authentication events and attributes </a:t>
                      </a:r>
                      <a:endParaRPr sz="1800" u="none" strike="noStrike" cap="none"/>
                    </a:p>
                  </a:txBody>
                  <a:tcPr marL="84750" marR="847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84750" marR="84750" marT="45725" marB="45725"/>
                </a:tc>
                <a:tc>
                  <a:txBody>
                    <a:bodyPr/>
                    <a:lstStyle/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1800" u="none" strike="noStrike" cap="none"/>
                        <a:t>The Discovery Service service, also known as "Where Are You From (WAYF)" service, lets the user choose his home institution from a list and then redirects the user to the login page of the selected institution for authentication.</a:t>
                      </a:r>
                      <a:endParaRPr sz="1800" u="none" strike="noStrike" cap="none"/>
                    </a:p>
                  </a:txBody>
                  <a:tcPr marL="84750" marR="847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54" name="Google Shape;154;g2f52d4be456_1_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77744" y="3339543"/>
            <a:ext cx="622300" cy="48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g2f52d4be456_1_98"/>
          <p:cNvSpPr/>
          <p:nvPr/>
        </p:nvSpPr>
        <p:spPr>
          <a:xfrm>
            <a:off x="1232870" y="4505096"/>
            <a:ext cx="1312048" cy="493286"/>
          </a:xfrm>
          <a:prstGeom prst="round2DiagRect">
            <a:avLst>
              <a:gd name="adj1" fmla="val 16667"/>
              <a:gd name="adj2" fmla="val 0"/>
            </a:avLst>
          </a:prstGeom>
          <a:gradFill>
            <a:gsLst>
              <a:gs pos="0">
                <a:srgbClr val="B0CAE9"/>
              </a:gs>
              <a:gs pos="50000">
                <a:srgbClr val="A1C1E4"/>
              </a:gs>
              <a:gs pos="100000">
                <a:srgbClr val="90B8E4"/>
              </a:gs>
            </a:gsLst>
            <a:lin ang="5400000" scaled="0"/>
          </a:gra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Discovery Service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g2f52d4be456_1_9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7744" y="2008890"/>
            <a:ext cx="660400" cy="6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f52d4be456_1_108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SAML Metadata Consumers/Producers</a:t>
            </a:r>
            <a:endParaRPr/>
          </a:p>
        </p:txBody>
      </p:sp>
      <p:sp>
        <p:nvSpPr>
          <p:cNvPr id="163" name="Google Shape;163;g2f52d4be456_1_108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graphicFrame>
        <p:nvGraphicFramePr>
          <p:cNvPr id="164" name="Google Shape;164;g2f52d4be456_1_108"/>
          <p:cNvGraphicFramePr/>
          <p:nvPr/>
        </p:nvGraphicFramePr>
        <p:xfrm>
          <a:off x="998538" y="1428750"/>
          <a:ext cx="8633775" cy="2199670"/>
        </p:xfrm>
        <a:graphic>
          <a:graphicData uri="http://schemas.openxmlformats.org/drawingml/2006/table">
            <a:tbl>
              <a:tblPr firstRow="1" bandRow="1">
                <a:noFill/>
                <a:tableStyleId>{A653A92D-6205-48B9-B3D0-871684E8BCE4}</a:tableStyleId>
              </a:tblPr>
              <a:tblGrid>
                <a:gridCol w="1792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u="none" strike="noStrike" cap="none"/>
                        <a:t>At the NREN level</a:t>
                      </a:r>
                      <a:endParaRPr sz="1800" u="none" strike="noStrike" cap="none"/>
                    </a:p>
                  </a:txBody>
                  <a:tcPr marL="84750" marR="847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84750" marR="847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u="none" strike="noStrike" cap="none"/>
                        <a:t>The system component that helps Federation Operators to register and manage entities. It could be uses for collecting, processing and republishing federation metadata.</a:t>
                      </a:r>
                      <a:endParaRPr sz="1800" u="none" strike="noStrike" cap="none"/>
                    </a:p>
                  </a:txBody>
                  <a:tcPr marL="84750" marR="847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84750" marR="847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u="none" strike="noStrike" cap="none"/>
                        <a:t>A central Discovery Service, operated by Federation Operators to support and help their institutions to deploy services without having to deploy a discovery service at their level.</a:t>
                      </a:r>
                      <a:endParaRPr sz="1800" u="none" strike="noStrike" cap="none"/>
                    </a:p>
                  </a:txBody>
                  <a:tcPr marL="84750" marR="847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5" name="Google Shape;165;g2f52d4be456_1_108"/>
          <p:cNvSpPr/>
          <p:nvPr/>
        </p:nvSpPr>
        <p:spPr>
          <a:xfrm>
            <a:off x="1260747" y="1928510"/>
            <a:ext cx="1348638" cy="493286"/>
          </a:xfrm>
          <a:prstGeom prst="round2DiagRect">
            <a:avLst>
              <a:gd name="adj1" fmla="val 16667"/>
              <a:gd name="adj2" fmla="val 0"/>
            </a:avLst>
          </a:prstGeom>
          <a:gradFill>
            <a:gsLst>
              <a:gs pos="0">
                <a:srgbClr val="F7BCA2"/>
              </a:gs>
              <a:gs pos="50000">
                <a:srgbClr val="F4B093"/>
              </a:gs>
              <a:gs pos="100000">
                <a:srgbClr val="F7A47F"/>
              </a:gs>
            </a:gsLst>
            <a:lin ang="5400000" scaled="0"/>
          </a:gradFill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Federation Registry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2f52d4be456_1_108"/>
          <p:cNvSpPr/>
          <p:nvPr/>
        </p:nvSpPr>
        <p:spPr>
          <a:xfrm>
            <a:off x="1069849" y="2834154"/>
            <a:ext cx="1730433" cy="726678"/>
          </a:xfrm>
          <a:prstGeom prst="round2DiagRect">
            <a:avLst>
              <a:gd name="adj1" fmla="val 16667"/>
              <a:gd name="adj2" fmla="val 0"/>
            </a:avLst>
          </a:prstGeom>
          <a:gradFill>
            <a:gsLst>
              <a:gs pos="0">
                <a:srgbClr val="B0CAE9"/>
              </a:gs>
              <a:gs pos="50000">
                <a:srgbClr val="A1C1E4"/>
              </a:gs>
              <a:gs pos="100000">
                <a:srgbClr val="90B8E4"/>
              </a:gs>
            </a:gsLst>
            <a:lin ang="5400000" scaled="0"/>
          </a:gra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Central Discovery Service (optional)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f52d4be456_1_117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Federation Metadata</a:t>
            </a:r>
            <a:endParaRPr/>
          </a:p>
        </p:txBody>
      </p:sp>
      <p:sp>
        <p:nvSpPr>
          <p:cNvPr id="173" name="Google Shape;173;g2f52d4be456_1_117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74" name="Google Shape;174;g2f52d4be456_1_1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b="1"/>
              <a:t>The </a:t>
            </a:r>
            <a:r>
              <a:rPr lang="en-US" b="1">
                <a:solidFill>
                  <a:srgbClr val="C00000"/>
                </a:solidFill>
              </a:rPr>
              <a:t>federation Metadata </a:t>
            </a:r>
            <a:r>
              <a:rPr lang="en-US" b="1"/>
              <a:t>provides the technical trust in the federation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XML Documents defined by the SAML 2.0 standards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Generated by the Federation operators 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Cryptographically signed by the Federations operators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Optionally transported over the internet using SSL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Contains technical information on all participating entities </a:t>
            </a:r>
            <a:endParaRPr/>
          </a:p>
          <a:p>
            <a:pPr marL="1143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f52d4be456_1_132"/>
          <p:cNvSpPr txBox="1">
            <a:spLocks noGrp="1"/>
          </p:cNvSpPr>
          <p:nvPr>
            <p:ph type="title"/>
          </p:nvPr>
        </p:nvSpPr>
        <p:spPr>
          <a:xfrm>
            <a:off x="454525" y="390292"/>
            <a:ext cx="9390692" cy="752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4270"/>
              </a:buClr>
              <a:buSzPts val="2400"/>
              <a:buFont typeface="Calibri"/>
              <a:buNone/>
            </a:pPr>
            <a:r>
              <a:rPr lang="en-US"/>
              <a:t>Add Trust to Metadata </a:t>
            </a:r>
            <a:endParaRPr/>
          </a:p>
        </p:txBody>
      </p:sp>
      <p:sp>
        <p:nvSpPr>
          <p:cNvPr id="190" name="Google Shape;190;g2f52d4be456_1_132"/>
          <p:cNvSpPr txBox="1">
            <a:spLocks noGrp="1"/>
          </p:cNvSpPr>
          <p:nvPr>
            <p:ph type="sldNum" idx="12"/>
          </p:nvPr>
        </p:nvSpPr>
        <p:spPr>
          <a:xfrm>
            <a:off x="11452675" y="6502153"/>
            <a:ext cx="569600" cy="32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91" name="Google Shape;191;g2f52d4be456_1_1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Char char="•"/>
            </a:pPr>
            <a:r>
              <a:rPr lang="en-US" b="1">
                <a:solidFill>
                  <a:srgbClr val="C00000"/>
                </a:solidFill>
              </a:rPr>
              <a:t>Consumers</a:t>
            </a:r>
            <a:r>
              <a:rPr lang="en-US"/>
              <a:t> of metadata must be sure that the metadata was really created by Federation Operator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Therefore, </a:t>
            </a:r>
            <a:r>
              <a:rPr lang="en-US" b="1">
                <a:solidFill>
                  <a:srgbClr val="C00000"/>
                </a:solidFill>
              </a:rPr>
              <a:t>metadata must be secured</a:t>
            </a:r>
            <a:r>
              <a:rPr lang="en-US"/>
              <a:t>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Two methods to secure metadata: </a:t>
            </a:r>
            <a:endParaRPr>
              <a:extLst>
                <a:ext uri="http://customooxmlschemas.google.com/">
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</a:ext>
              </a:extLst>
            </a:endParaRPr>
          </a:p>
          <a:p>
            <a:pPr marL="971550" lvl="1" indent="-514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Calibri"/>
              <a:buAutoNum type="alphaUcPeriod"/>
            </a:pPr>
            <a:r>
              <a:rPr lang="en-US" b="1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3"/>
                  </a:ext>
                </a:extLst>
              </a:rPr>
              <a:t>Recommended: </a:t>
            </a:r>
            <a:r>
              <a:rPr lang="en-US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4"/>
                  </a:ext>
                </a:extLst>
              </a:rPr>
              <a:t>Add an </a:t>
            </a:r>
            <a:r>
              <a:rPr lang="en-US" b="1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5"/>
                  </a:ext>
                </a:extLst>
              </a:rPr>
              <a:t>XML signature </a:t>
            </a:r>
            <a:r>
              <a:rPr lang="en-US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6"/>
                  </a:ext>
                </a:extLst>
              </a:rPr>
              <a:t>on metadata and publish public signing key Metadata can be served via http in this case. </a:t>
            </a:r>
            <a:endParaRPr>
              <a:extLst>
                <a:ext uri="http://customooxmlschemas.google.com/">
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7"/>
                </a:ext>
              </a:extLst>
            </a:endParaRPr>
          </a:p>
          <a:p>
            <a:pPr marL="971550" lvl="1" indent="-514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Calibri"/>
              <a:buAutoNum type="alphaUcPeriod"/>
            </a:pPr>
            <a:r>
              <a:rPr lang="en-US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8"/>
                  </a:ext>
                </a:extLst>
              </a:rPr>
              <a:t>Serve plain metadata via a </a:t>
            </a:r>
            <a:r>
              <a:rPr lang="en-US" b="1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9"/>
                  </a:ext>
                </a:extLst>
              </a:rPr>
              <a:t>secure HTTPS URL</a:t>
            </a:r>
            <a:r>
              <a:rPr lang="en-US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0"/>
                  </a:ext>
                </a:extLst>
              </a:rPr>
              <a:t>.</a:t>
            </a:r>
            <a:br>
              <a:rPr lang="en-US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0"/>
                  </a:ext>
                </a:extLst>
              </a:rPr>
            </a:br>
            <a:r>
              <a:rPr lang="en-US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0"/>
                  </a:ext>
                </a:extLst>
              </a:rPr>
              <a:t>Make web server use a certificate issued by a well-known CA </a:t>
            </a:r>
            <a:endParaRPr/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79"/>
              </a:buClr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ver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tandard layout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End Slid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1890</TotalTime>
  <Words>2185</Words>
  <Application>Microsoft Office PowerPoint</Application>
  <PresentationFormat>Widescreen</PresentationFormat>
  <Paragraphs>400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Calibri</vt:lpstr>
      <vt:lpstr>Lato</vt:lpstr>
      <vt:lpstr>Roboto Medium</vt:lpstr>
      <vt:lpstr>Noto Sans</vt:lpstr>
      <vt:lpstr>Arial</vt:lpstr>
      <vt:lpstr>Open Sans</vt:lpstr>
      <vt:lpstr>Custom Design</vt:lpstr>
      <vt:lpstr>Cover</vt:lpstr>
      <vt:lpstr>Standard layout</vt:lpstr>
      <vt:lpstr>End Slide</vt:lpstr>
      <vt:lpstr>Identity Federation key components</vt:lpstr>
      <vt:lpstr>Learning Objectives</vt:lpstr>
      <vt:lpstr>What is Security Assertion Markup Language (SAML)? </vt:lpstr>
      <vt:lpstr>What is Security Assertion Markup Language (SAML)? </vt:lpstr>
      <vt:lpstr>SAML Components </vt:lpstr>
      <vt:lpstr>SAML Metadata Consumers/Producers</vt:lpstr>
      <vt:lpstr>SAML Metadata Consumers/Producers</vt:lpstr>
      <vt:lpstr>Federation Metadata</vt:lpstr>
      <vt:lpstr>Add Trust to Metadata </vt:lpstr>
      <vt:lpstr>Federation Metadata Structure</vt:lpstr>
      <vt:lpstr>Certificates usage between IdPs and SPs</vt:lpstr>
      <vt:lpstr>Certificates usage between IdPs and SPs</vt:lpstr>
      <vt:lpstr>Example of Authentication flow </vt:lpstr>
      <vt:lpstr>SAML Authentication Flow </vt:lpstr>
      <vt:lpstr>SAML Authentication Flow </vt:lpstr>
      <vt:lpstr>SAML Authentication Flow </vt:lpstr>
      <vt:lpstr>SAML Authentication Flow </vt:lpstr>
      <vt:lpstr>SAML2 IdP and SP Implementations </vt:lpstr>
      <vt:lpstr>Introduction to Shibboleth </vt:lpstr>
      <vt:lpstr>Shibboleth Service Provider</vt:lpstr>
      <vt:lpstr>Shibboleth Service Provider</vt:lpstr>
      <vt:lpstr>Shibboleth Identity Provider </vt:lpstr>
      <vt:lpstr>Authentication</vt:lpstr>
      <vt:lpstr>Attribute Resolver</vt:lpstr>
      <vt:lpstr>DataConnectors</vt:lpstr>
      <vt:lpstr>Attribute Definitions</vt:lpstr>
      <vt:lpstr>Attribute Registry</vt:lpstr>
      <vt:lpstr>Attribute Filter</vt:lpstr>
      <vt:lpstr>Identifiers Attributes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Identity Federation key components</dc:title>
  <dc:creator>Anass</dc:creator>
  <cp:lastModifiedBy>AndrijanaT</cp:lastModifiedBy>
  <cp:revision>21</cp:revision>
  <dcterms:created xsi:type="dcterms:W3CDTF">2020-05-09T11:19:28Z</dcterms:created>
  <dcterms:modified xsi:type="dcterms:W3CDTF">2025-04-09T08:24:03Z</dcterms:modified>
</cp:coreProperties>
</file>